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7"/>
  </p:notesMasterIdLst>
  <p:sldIdLst>
    <p:sldId id="256" r:id="rId2"/>
    <p:sldId id="257" r:id="rId3"/>
    <p:sldId id="258" r:id="rId4"/>
    <p:sldId id="329" r:id="rId5"/>
    <p:sldId id="260" r:id="rId6"/>
    <p:sldId id="326" r:id="rId7"/>
    <p:sldId id="285" r:id="rId8"/>
    <p:sldId id="287" r:id="rId9"/>
    <p:sldId id="325" r:id="rId10"/>
    <p:sldId id="265" r:id="rId11"/>
    <p:sldId id="304" r:id="rId12"/>
    <p:sldId id="305" r:id="rId13"/>
    <p:sldId id="310" r:id="rId14"/>
    <p:sldId id="308" r:id="rId15"/>
    <p:sldId id="309" r:id="rId16"/>
    <p:sldId id="261" r:id="rId17"/>
    <p:sldId id="290" r:id="rId18"/>
    <p:sldId id="318" r:id="rId19"/>
    <p:sldId id="317" r:id="rId20"/>
    <p:sldId id="319" r:id="rId21"/>
    <p:sldId id="306" r:id="rId22"/>
    <p:sldId id="307" r:id="rId23"/>
    <p:sldId id="312" r:id="rId24"/>
    <p:sldId id="267" r:id="rId25"/>
    <p:sldId id="324" r:id="rId26"/>
    <p:sldId id="262" r:id="rId27"/>
    <p:sldId id="301" r:id="rId28"/>
    <p:sldId id="302" r:id="rId29"/>
    <p:sldId id="331" r:id="rId30"/>
    <p:sldId id="268" r:id="rId31"/>
    <p:sldId id="269" r:id="rId32"/>
    <p:sldId id="327" r:id="rId33"/>
    <p:sldId id="282" r:id="rId34"/>
    <p:sldId id="300" r:id="rId35"/>
    <p:sldId id="270" r:id="rId3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94" autoAdjust="0"/>
    <p:restoredTop sz="84140" autoAdjust="0"/>
  </p:normalViewPr>
  <p:slideViewPr>
    <p:cSldViewPr>
      <p:cViewPr varScale="1">
        <p:scale>
          <a:sx n="109" d="100"/>
          <a:sy n="109" d="100"/>
        </p:scale>
        <p:origin x="191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4" d="100"/>
          <a:sy n="94" d="100"/>
        </p:scale>
        <p:origin x="35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oemc\Documents\TEAE\Newsletter%20Costs%20vs.%20Dues%20JAN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683-4B33-B1AA-9AD21B9694D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683-4B33-B1AA-9AD21B9694D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683-4B33-B1AA-9AD21B9694D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683-4B33-B1AA-9AD21B9694D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C683-4B33-B1AA-9AD21B9694D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C683-4B33-B1AA-9AD21B9694D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C683-4B33-B1AA-9AD21B9694D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C683-4B33-B1AA-9AD21B9694D6}"/>
              </c:ext>
            </c:extLst>
          </c:dPt>
          <c:dLbls>
            <c:dLbl>
              <c:idx val="5"/>
              <c:layout>
                <c:manualLayout>
                  <c:x val="3.3767895490336368E-2"/>
                  <c:y val="0.10501470721332247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683-4B33-B1AA-9AD21B9694D6}"/>
                </c:ext>
              </c:extLst>
            </c:dLbl>
            <c:dLbl>
              <c:idx val="6"/>
              <c:layout>
                <c:manualLayout>
                  <c:x val="2.4712031734669529E-2"/>
                  <c:y val="0.3077559055118110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683-4B33-B1AA-9AD21B9694D6}"/>
                </c:ext>
              </c:extLst>
            </c:dLbl>
            <c:dLbl>
              <c:idx val="7"/>
              <c:layout>
                <c:manualLayout>
                  <c:x val="5.7123896444762588E-3"/>
                  <c:y val="0.17501877998008866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683-4B33-B1AA-9AD21B9694D6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Sheet1!$N$2:$N$9</c:f>
              <c:strCache>
                <c:ptCount val="8"/>
                <c:pt idx="0">
                  <c:v>2-yr domestic print</c:v>
                </c:pt>
                <c:pt idx="1">
                  <c:v>1-yr domestic print</c:v>
                </c:pt>
                <c:pt idx="2">
                  <c:v>2-yr electr</c:v>
                </c:pt>
                <c:pt idx="3">
                  <c:v>1-yr electr</c:v>
                </c:pt>
                <c:pt idx="4">
                  <c:v>Canadian electr</c:v>
                </c:pt>
                <c:pt idx="5">
                  <c:v>1-yr foreign print</c:v>
                </c:pt>
                <c:pt idx="6">
                  <c:v>2-yr foreign print</c:v>
                </c:pt>
                <c:pt idx="7">
                  <c:v>Free</c:v>
                </c:pt>
              </c:strCache>
            </c:strRef>
          </c:cat>
          <c:val>
            <c:numRef>
              <c:f>Sheet1!$P$2:$P$9</c:f>
              <c:numCache>
                <c:formatCode>0%</c:formatCode>
                <c:ptCount val="8"/>
                <c:pt idx="0">
                  <c:v>0.40038684719535783</c:v>
                </c:pt>
                <c:pt idx="1">
                  <c:v>0.27466150870406192</c:v>
                </c:pt>
                <c:pt idx="2">
                  <c:v>0.17408123791102514</c:v>
                </c:pt>
                <c:pt idx="3">
                  <c:v>7.1566731141199227E-2</c:v>
                </c:pt>
                <c:pt idx="4">
                  <c:v>5.4158607350096713E-2</c:v>
                </c:pt>
                <c:pt idx="5">
                  <c:v>9.6711798839458421E-3</c:v>
                </c:pt>
                <c:pt idx="6">
                  <c:v>7.7369439071566732E-3</c:v>
                </c:pt>
                <c:pt idx="7">
                  <c:v>7.7369439071566732E-3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C683-4B33-B1AA-9AD21B9694D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260089547630076"/>
          <c:y val="0.2072574441125894"/>
          <c:w val="0.2812136125029826"/>
          <c:h val="0.61611548556430451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2998969126311057E-2"/>
          <c:y val="1.8782152230971128E-2"/>
          <c:w val="0.91412104425517793"/>
          <c:h val="0.89100423985463373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Sheet1!$R$1</c:f>
              <c:strCache>
                <c:ptCount val="1"/>
                <c:pt idx="0">
                  <c:v>Cost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5485685817050641E-2"/>
                  <c:y val="-3.512857860864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556-465C-8CEA-58A6372DAD98}"/>
                </c:ext>
              </c:extLst>
            </c:dLbl>
            <c:dLbl>
              <c:idx val="1"/>
              <c:layout>
                <c:manualLayout>
                  <c:x val="6.8053489841547521E-2"/>
                  <c:y val="-9.04634347042037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556-465C-8CEA-58A6372DAD98}"/>
                </c:ext>
              </c:extLst>
            </c:dLbl>
            <c:dLbl>
              <c:idx val="2"/>
              <c:layout>
                <c:manualLayout>
                  <c:x val="3.8884878973461649E-2"/>
                  <c:y val="-0.279015004289441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556-465C-8CEA-58A6372DAD98}"/>
                </c:ext>
              </c:extLst>
            </c:dLbl>
            <c:dLbl>
              <c:idx val="3"/>
              <c:layout>
                <c:manualLayout>
                  <c:x val="4.4384174200447109E-2"/>
                  <c:y val="-0.213989086159048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556-465C-8CEA-58A6372DAD98}"/>
                </c:ext>
              </c:extLst>
            </c:dLbl>
            <c:dLbl>
              <c:idx val="4"/>
              <c:layout>
                <c:manualLayout>
                  <c:x val="4.7775226013414988E-2"/>
                  <c:y val="-0.181449971965973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556-465C-8CEA-58A6372DAD98}"/>
                </c:ext>
              </c:extLst>
            </c:dLbl>
            <c:dLbl>
              <c:idx val="5"/>
              <c:layout>
                <c:manualLayout>
                  <c:x val="6.3379872654807032E-2"/>
                  <c:y val="-0.121638212022647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556-465C-8CEA-58A6372DAD98}"/>
                </c:ext>
              </c:extLst>
            </c:dLbl>
            <c:dLbl>
              <c:idx val="6"/>
              <c:layout>
                <c:manualLayout>
                  <c:x val="5.7663920482161839E-2"/>
                  <c:y val="-0.127148510310671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556-465C-8CEA-58A6372DAD98}"/>
                </c:ext>
              </c:extLst>
            </c:dLbl>
            <c:dLbl>
              <c:idx val="7"/>
              <c:layout>
                <c:manualLayout>
                  <c:x val="6.9183799941673951E-2"/>
                  <c:y val="-0.121777634867582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556-465C-8CEA-58A6372DAD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Sheet1!$N$2:$N$9</c:f>
              <c:strCache>
                <c:ptCount val="8"/>
                <c:pt idx="0">
                  <c:v>2-yr domestic print</c:v>
                </c:pt>
                <c:pt idx="1">
                  <c:v>1-yr domestic print</c:v>
                </c:pt>
                <c:pt idx="2">
                  <c:v>2-yr electr</c:v>
                </c:pt>
                <c:pt idx="3">
                  <c:v>1-yr electr</c:v>
                </c:pt>
                <c:pt idx="4">
                  <c:v>Canadian electr</c:v>
                </c:pt>
                <c:pt idx="5">
                  <c:v>1-yr foreign print</c:v>
                </c:pt>
                <c:pt idx="6">
                  <c:v>2-yr foreign print</c:v>
                </c:pt>
                <c:pt idx="7">
                  <c:v>Free</c:v>
                </c:pt>
              </c:strCache>
            </c:strRef>
          </c:cat>
          <c:val>
            <c:numRef>
              <c:f>Sheet1!$R$2:$R$9</c:f>
              <c:numCache>
                <c:formatCode>_("$"* #,##0_);_("$"* \(#,##0\);_("$"* "-"??_);_(@_)</c:formatCode>
                <c:ptCount val="8"/>
                <c:pt idx="0">
                  <c:v>8922.5005524861881</c:v>
                </c:pt>
                <c:pt idx="1">
                  <c:v>6120.7491712707188</c:v>
                </c:pt>
                <c:pt idx="2" formatCode="_(&quot;$&quot;* #,##0.00_);_(&quot;$&quot;* \(#,##0.00\);_(&quot;$&quot;* &quot;-&quot;??_);_(@_)">
                  <c:v>0</c:v>
                </c:pt>
                <c:pt idx="3" formatCode="_(&quot;$&quot;* #,##0.00_);_(&quot;$&quot;* \(#,##0.00\);_(&quot;$&quot;* &quot;-&quot;??_);_(@_)">
                  <c:v>0</c:v>
                </c:pt>
                <c:pt idx="4" formatCode="_(&quot;$&quot;* #,##0.00_);_(&quot;$&quot;* \(#,##0.00\);_(&quot;$&quot;* &quot;-&quot;??_);_(@_)">
                  <c:v>0</c:v>
                </c:pt>
                <c:pt idx="5">
                  <c:v>506.51933701657458</c:v>
                </c:pt>
                <c:pt idx="6">
                  <c:v>405.2154696132597</c:v>
                </c:pt>
                <c:pt idx="7">
                  <c:v>172.41546961325969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556-465C-8CEA-58A6372DAD98}"/>
            </c:ext>
          </c:extLst>
        </c:ser>
        <c:ser>
          <c:idx val="1"/>
          <c:order val="1"/>
          <c:tx>
            <c:strRef>
              <c:f>Sheet1!$S$1</c:f>
              <c:strCache>
                <c:ptCount val="1"/>
                <c:pt idx="0">
                  <c:v>Revenue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6946107931997764E-2"/>
                  <c:y val="-4.04123716588992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556-465C-8CEA-58A6372DAD98}"/>
                </c:ext>
              </c:extLst>
            </c:dLbl>
            <c:dLbl>
              <c:idx val="1"/>
              <c:layout>
                <c:manualLayout>
                  <c:x val="3.6187624864248272E-2"/>
                  <c:y val="-4.31065297694925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556-465C-8CEA-58A6372DAD98}"/>
                </c:ext>
              </c:extLst>
            </c:dLbl>
            <c:dLbl>
              <c:idx val="2"/>
              <c:layout>
                <c:manualLayout>
                  <c:x val="3.7165668779498229E-2"/>
                  <c:y val="-4.5800687880085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556-465C-8CEA-58A6372DAD98}"/>
                </c:ext>
              </c:extLst>
            </c:dLbl>
            <c:dLbl>
              <c:idx val="3"/>
              <c:layout>
                <c:manualLayout>
                  <c:x val="2.93413174574986E-2"/>
                  <c:y val="-5.1189004101272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556-465C-8CEA-58A6372DAD98}"/>
                </c:ext>
              </c:extLst>
            </c:dLbl>
            <c:dLbl>
              <c:idx val="4"/>
              <c:layout>
                <c:manualLayout>
                  <c:x val="4.0252111510327135E-2"/>
                  <c:y val="-4.034260206854763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791387187712653E-2"/>
                      <c:h val="4.996120500624093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A556-465C-8CEA-58A6372DAD98}"/>
                </c:ext>
              </c:extLst>
            </c:dLbl>
            <c:dLbl>
              <c:idx val="5"/>
              <c:layout>
                <c:manualLayout>
                  <c:x val="4.2055888355747993E-2"/>
                  <c:y val="-4.71477669353825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556-465C-8CEA-58A6372DAD98}"/>
                </c:ext>
              </c:extLst>
            </c:dLbl>
            <c:dLbl>
              <c:idx val="6"/>
              <c:layout>
                <c:manualLayout>
                  <c:x val="2.7385229626998693E-2"/>
                  <c:y val="-4.17594507141958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556-465C-8CEA-58A6372DAD98}"/>
                </c:ext>
              </c:extLst>
            </c:dLbl>
            <c:dLbl>
              <c:idx val="7"/>
              <c:layout>
                <c:manualLayout>
                  <c:x val="3.8632734652373012E-2"/>
                  <c:y val="-3.704467402065761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288423302335243E-2"/>
                      <c:h val="2.018603267822863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A556-465C-8CEA-58A6372DAD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Sheet1!$N$2:$N$9</c:f>
              <c:strCache>
                <c:ptCount val="8"/>
                <c:pt idx="0">
                  <c:v>2-yr domestic print</c:v>
                </c:pt>
                <c:pt idx="1">
                  <c:v>1-yr domestic print</c:v>
                </c:pt>
                <c:pt idx="2">
                  <c:v>2-yr electr</c:v>
                </c:pt>
                <c:pt idx="3">
                  <c:v>1-yr electr</c:v>
                </c:pt>
                <c:pt idx="4">
                  <c:v>Canadian electr</c:v>
                </c:pt>
                <c:pt idx="5">
                  <c:v>1-yr foreign print</c:v>
                </c:pt>
                <c:pt idx="6">
                  <c:v>2-yr foreign print</c:v>
                </c:pt>
                <c:pt idx="7">
                  <c:v>Free</c:v>
                </c:pt>
              </c:strCache>
            </c:strRef>
          </c:cat>
          <c:val>
            <c:numRef>
              <c:f>Sheet1!$S$2:$S$9</c:f>
              <c:numCache>
                <c:formatCode>_("$"* #,##0_);_("$"* \(#,##0\);_("$"* "-"??_);_(@_)</c:formatCode>
                <c:ptCount val="8"/>
                <c:pt idx="0">
                  <c:v>6988.7448788321162</c:v>
                </c:pt>
                <c:pt idx="1">
                  <c:v>5407.4487240875915</c:v>
                </c:pt>
                <c:pt idx="2">
                  <c:v>2641.0335766423354</c:v>
                </c:pt>
                <c:pt idx="3">
                  <c:v>1215.2537109489051</c:v>
                </c:pt>
                <c:pt idx="4">
                  <c:v>672</c:v>
                </c:pt>
                <c:pt idx="5">
                  <c:v>203.09360583941606</c:v>
                </c:pt>
                <c:pt idx="6">
                  <c:v>140.91987153284671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A556-465C-8CEA-58A6372DAD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88235712"/>
        <c:axId val="988236368"/>
        <c:axId val="501445344"/>
      </c:bar3DChart>
      <c:catAx>
        <c:axId val="988235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8236368"/>
        <c:crosses val="autoZero"/>
        <c:auto val="1"/>
        <c:lblAlgn val="ctr"/>
        <c:lblOffset val="100"/>
        <c:noMultiLvlLbl val="0"/>
      </c:catAx>
      <c:valAx>
        <c:axId val="988236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8235712"/>
        <c:crosses val="autoZero"/>
        <c:crossBetween val="between"/>
      </c:valAx>
      <c:serAx>
        <c:axId val="50144534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8236368"/>
        <c:crosses val="autoZero"/>
      </c:ser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15B2CB4-DFC7-4A27-AAE0-D9A4E8D2542D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688DA7A-B02A-4DCC-A7FF-3D6D244B8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8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Approval of 19 </a:t>
            </a:r>
            <a:r>
              <a:rPr lang="en-US" dirty="0" err="1"/>
              <a:t>requiers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88DA7A-B02A-4DCC-A7FF-3D6D244B8AB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88DA7A-B02A-4DCC-A7FF-3D6D244B8AB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041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88DA7A-B02A-4DCC-A7FF-3D6D244B8AB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709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Approval of 19 </a:t>
            </a:r>
            <a:r>
              <a:rPr lang="en-US" dirty="0" err="1"/>
              <a:t>requiers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88DA7A-B02A-4DCC-A7FF-3D6D244B8AB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78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02F74-A63A-4377-8E8E-84B6941337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F06703-8898-40A2-BC00-76A4C1ACE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2C04A6-37D9-4F38-9755-9D1ABB921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9F69-3436-420D-9715-5F62431FFBF8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5C4EB5-6036-40E0-B45C-F750D3898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CAA36-BC27-4000-8FD9-721E1A147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FD55D-4E52-492C-A889-C4CA43589B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522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88D27-8F57-4C02-A159-324C50D34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EFDFC8-BA4F-4461-8069-74584061EA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48A346-54A6-4A29-BC9F-03602A1C2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9F69-3436-420D-9715-5F62431FFBF8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92E3F6-FF05-4008-8655-7DFE41E24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B324D-7129-4FB3-925F-297867964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FD55D-4E52-492C-A889-C4CA43589B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93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5F5B69-85F7-4A42-9456-E8D325F286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8947D5-DCF6-4791-9790-C153474B76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ADA677-32A4-4789-BCDF-74753D5E4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9F69-3436-420D-9715-5F62431FFBF8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36A99-5CBE-4AB4-A307-17F6E1D49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E8D2E-0064-4110-BFD6-957F36BD6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FD55D-4E52-492C-A889-C4CA43589B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674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F1DCB-CCF5-47F1-8A26-E9E073910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08C59-CBD6-49FE-A92E-E9F052ACA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3D412B-FFB8-43CA-B06C-6F9787DE2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9F69-3436-420D-9715-5F62431FFBF8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84F365-2D8E-4170-A9BB-E2515F44E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91936-6540-4353-911F-D8B68DEA7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FD55D-4E52-492C-A889-C4CA43589B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257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18CE5-C396-4EE5-9A3F-8237A1182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B25082-2460-45CC-8587-088EC19EA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CE19D-D27B-4460-8FC0-EFAFD4BB8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9F69-3436-420D-9715-5F62431FFBF8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C4A14-DBB8-4C9E-A6E3-F79989BFC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6F27A-9F7E-4B13-8AA2-7B6A4BC7C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FD55D-4E52-492C-A889-C4CA43589B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38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A8A70-1FB3-4D90-ABF6-EC7F928BF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7FF475-1306-4D36-A7BC-8EC82A1870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7E5D2C-A39F-4CDE-B469-5DDE8975C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7833C-A1AA-4F9C-93BC-3A7616AB5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9F69-3436-420D-9715-5F62431FFBF8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B13D63-A7C4-4F68-B2B7-B779BB9A1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74C98C-D577-4256-8569-2322CCD28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FD55D-4E52-492C-A889-C4CA43589B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68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C8623-D750-40BE-B2E5-F0294E7AB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81E720-AED9-4604-81C6-5558CA68A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2F8D2A-A941-45A9-92E2-77AFE238D7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9041BA-004E-4E9F-B90B-A88DF702E8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23CF7E-EC19-4EAF-BA2D-7D35087F49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EEA16B-E186-497D-88D9-B50B15190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9F69-3436-420D-9715-5F62431FFBF8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BD544A-0644-4CF7-80E5-12E107EB3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728AB7-E08E-4DBF-923E-C6DB27179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FD55D-4E52-492C-A889-C4CA43589B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000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88A21-EBC3-4165-9DB7-CFA26A68F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B456DE-A558-444D-B4A9-F308D6EE0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9F69-3436-420D-9715-5F62431FFBF8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78ECEA-C3A2-4D59-83ED-2E9A311FF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BE542B-08C1-42B7-AC8A-B75C82273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FD55D-4E52-492C-A889-C4CA43589B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34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E5B69B-69D2-46F0-AAFE-3B50825D2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9F69-3436-420D-9715-5F62431FFBF8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6FA315-EF2D-447A-A6C0-FC86A9362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6C2A26-E6E3-4FA6-9391-1FB2ECA41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FD55D-4E52-492C-A889-C4CA43589B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723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6369B-C37D-4067-8242-8639DE3D5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CC114-8343-4524-8CF0-A4D4AB990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135596-1877-4700-B302-E092B94B47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F063EC-EF78-4476-91A5-44B73A7F4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9F69-3436-420D-9715-5F62431FFBF8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3C4435-FDE4-4499-8982-CA997115B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B807B3-CD3A-44D3-BCB3-A69C714FE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FD55D-4E52-492C-A889-C4CA43589B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384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4266A-DDCF-4756-9416-C51189059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C3F04F-9C6D-4B8C-B845-CD847408D7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98514B-34E6-42A7-BC8B-E83405D8A6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2BCA29-7EA6-4A19-BCFB-0F34050B9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9F69-3436-420D-9715-5F62431FFBF8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0DC1F6-4375-476D-895D-5B1999739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13BBDE-4D24-4B98-9934-F3DCC9FEE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FD55D-4E52-492C-A889-C4CA43589B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761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90B287-928C-4435-81B1-596E57B67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C95A0B-76F5-42BA-BAF7-42F4F2AB5D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4EC6FF-DEB3-41B9-9B7F-BF3C347193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69F69-3436-420D-9715-5F62431FFBF8}" type="datetimeFigureOut">
              <a:rPr lang="en-US" smtClean="0"/>
              <a:pPr/>
              <a:t>2/6/2020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49835-C0F4-4407-9205-B7BAE8CF0B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2250BB-A54F-457B-A4BF-BDE9E690C3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FD55D-4E52-492C-A889-C4CA43589B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9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kathy\Documents\SpiderOak%20Hive\!%20current\teae\bylaws\2020\Bylaws%20Excerpts%2030JAN20.docx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kathy\Documents\SpiderOak%20Hive\!%20current\teae\bylaws\2020\Bylaws%20Excerpts%2030JAN20.docx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057400"/>
            <a:ext cx="7851648" cy="18288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Board of Directors</a:t>
            </a:r>
            <a:br>
              <a:rPr lang="en-US" sz="4400" b="1" dirty="0">
                <a:solidFill>
                  <a:schemeClr val="bg1"/>
                </a:solidFill>
              </a:rPr>
            </a:br>
            <a:r>
              <a:rPr lang="en-US" sz="4400" b="1" dirty="0">
                <a:solidFill>
                  <a:schemeClr val="bg1"/>
                </a:solidFill>
              </a:rPr>
              <a:t>Web Conference</a:t>
            </a:r>
            <a:br>
              <a:rPr lang="en-US" sz="4400" b="1" dirty="0">
                <a:solidFill>
                  <a:schemeClr val="bg1"/>
                </a:solidFill>
              </a:rPr>
            </a:br>
            <a:r>
              <a:rPr lang="en-US" sz="3200" b="1" dirty="0">
                <a:solidFill>
                  <a:schemeClr val="bg1"/>
                </a:solidFill>
              </a:rPr>
              <a:t>February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429000"/>
            <a:ext cx="6400800" cy="12192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Editor’s Report</a:t>
            </a:r>
            <a:b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Kerch McConlogue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endParaRPr lang="en-US" sz="4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41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4">
            <a:extLst>
              <a:ext uri="{FF2B5EF4-FFF2-40B4-BE49-F238E27FC236}">
                <a16:creationId xmlns:a16="http://schemas.microsoft.com/office/drawing/2014/main" id="{C8E2CF8F-9511-4BEF-B12A-4E5C8CC42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676400"/>
            <a:ext cx="8382000" cy="3761936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further complaints about the bulk rate mailing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send about 350 printed copies each month.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We’re sorting out some list issues in sending electronic versions.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Gary Corbett’s project is starting.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continue to look for 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 Spotlights, favorite tools, magazines and tech tips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AE2C45-3BBE-4026-8621-80DBDD063303}"/>
              </a:ext>
            </a:extLst>
          </p:cNvPr>
          <p:cNvSpPr txBox="1"/>
          <p:nvPr/>
        </p:nvSpPr>
        <p:spPr>
          <a:xfrm>
            <a:off x="3886200" y="381000"/>
            <a:ext cx="464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Rootes Review</a:t>
            </a:r>
          </a:p>
        </p:txBody>
      </p:sp>
    </p:spTree>
    <p:extLst>
      <p:ext uri="{BB962C8B-B14F-4D97-AF65-F5344CB8AC3E}">
        <p14:creationId xmlns:p14="http://schemas.microsoft.com/office/powerpoint/2010/main" val="3130636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9C0D13B-314A-4E85-8691-1219A9E1FDE6}"/>
              </a:ext>
            </a:extLst>
          </p:cNvPr>
          <p:cNvSpPr/>
          <p:nvPr/>
        </p:nvSpPr>
        <p:spPr>
          <a:xfrm>
            <a:off x="1752600" y="1295400"/>
            <a:ext cx="57912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 Report</a:t>
            </a:r>
            <a:b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Kerch McConlogue</a:t>
            </a: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075F17-409A-48D8-8396-79DEDBC53116}"/>
              </a:ext>
            </a:extLst>
          </p:cNvPr>
          <p:cNvSpPr txBox="1"/>
          <p:nvPr/>
        </p:nvSpPr>
        <p:spPr>
          <a:xfrm>
            <a:off x="609600" y="3082944"/>
            <a:ext cx="7848600" cy="2062103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7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there is ANYTHING </a:t>
            </a:r>
          </a:p>
          <a:p>
            <a:pPr algn="ctr"/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can’t do 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you think you should be able to do,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TELL ME!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WILL NOT HURT MY FEELINGS!</a:t>
            </a:r>
          </a:p>
        </p:txBody>
      </p:sp>
    </p:spTree>
    <p:extLst>
      <p:ext uri="{BB962C8B-B14F-4D97-AF65-F5344CB8AC3E}">
        <p14:creationId xmlns:p14="http://schemas.microsoft.com/office/powerpoint/2010/main" val="521840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4">
            <a:extLst>
              <a:ext uri="{FF2B5EF4-FFF2-40B4-BE49-F238E27FC236}">
                <a16:creationId xmlns:a16="http://schemas.microsoft.com/office/drawing/2014/main" id="{ECFF0FAF-39A2-4CE0-BFCB-40CD0A3A0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6400"/>
            <a:ext cx="7886700" cy="4351338"/>
          </a:xfrm>
        </p:spPr>
        <p:txBody>
          <a:bodyPr>
            <a:noAutofit/>
          </a:bodyPr>
          <a:lstStyle/>
          <a:p>
            <a:pPr lvl="1" algn="l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55% desktop</a:t>
            </a:r>
          </a:p>
          <a:p>
            <a:pPr lvl="1" algn="l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45% some  hand-held device</a:t>
            </a:r>
          </a:p>
          <a:p>
            <a:pPr lvl="2" algn="l"/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32% mobile  +  13% tablet</a:t>
            </a:r>
          </a:p>
          <a:p>
            <a:pPr algn="l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Visitors</a:t>
            </a:r>
          </a:p>
          <a:p>
            <a:pPr lvl="1" algn="l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1200 visitors/month</a:t>
            </a:r>
          </a:p>
          <a:p>
            <a:pPr lvl="1" algn="l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Around 50/day</a:t>
            </a:r>
          </a:p>
          <a:p>
            <a:pPr lvl="0" algn="l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</a:t>
            </a:r>
          </a:p>
          <a:p>
            <a:pPr lvl="1" algn="l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547 Members registered on the site</a:t>
            </a:r>
          </a:p>
          <a:p>
            <a:pPr lvl="1" algn="l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Forum only (they joined since the August site change)</a:t>
            </a:r>
          </a:p>
          <a:p>
            <a:pPr lvl="1" algn="l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238 Active </a:t>
            </a:r>
            <a:b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(as in have signed in at least one time)</a:t>
            </a:r>
          </a:p>
          <a:p>
            <a:pPr lvl="1" algn="l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285 Never logged 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A98528-E466-44AF-88D1-F5F8417D5C78}"/>
              </a:ext>
            </a:extLst>
          </p:cNvPr>
          <p:cNvSpPr txBox="1"/>
          <p:nvPr/>
        </p:nvSpPr>
        <p:spPr>
          <a:xfrm>
            <a:off x="4724400" y="304800"/>
            <a:ext cx="365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are people viewing the site </a:t>
            </a:r>
          </a:p>
        </p:txBody>
      </p:sp>
    </p:spTree>
    <p:extLst>
      <p:ext uri="{BB962C8B-B14F-4D97-AF65-F5344CB8AC3E}">
        <p14:creationId xmlns:p14="http://schemas.microsoft.com/office/powerpoint/2010/main" val="3258181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C123F-0E76-418F-9545-1347C5492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8800"/>
            <a:ext cx="7886700" cy="4351338"/>
          </a:xfrm>
        </p:spPr>
        <p:txBody>
          <a:bodyPr/>
          <a:lstStyle/>
          <a:p>
            <a:pPr marL="457200" lvl="0" indent="-457200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Visited but not really used </a:t>
            </a:r>
          </a:p>
          <a:p>
            <a:pPr marL="800100" lvl="2" indent="0">
              <a:buNone/>
            </a:pPr>
            <a:r>
              <a:rPr lang="en-US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8609 visits since August 15</a:t>
            </a:r>
          </a:p>
          <a:p>
            <a:pPr marL="457200" lvl="0" indent="-457200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2350 published topics  </a:t>
            </a:r>
          </a:p>
          <a:p>
            <a:pPr marL="800100" lvl="2" indent="0">
              <a:buNone/>
            </a:pPr>
            <a:r>
              <a:rPr lang="en-US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 new topics since Aug 15 </a:t>
            </a:r>
          </a:p>
          <a:p>
            <a:pPr marL="800100" lvl="2" indent="0">
              <a:buNone/>
            </a:pPr>
            <a:r>
              <a:rPr lang="en-US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replies to those topics </a:t>
            </a:r>
          </a:p>
          <a:p>
            <a:pPr marL="457200" lvl="0" indent="-457200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8592 replies to topics  (40 replies since Aug 15)</a:t>
            </a:r>
          </a:p>
          <a:p>
            <a:pPr marL="457200" lvl="0" indent="-457200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ZERO activity on the board section in a year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6783A5B-EB39-4F2E-9DDF-41C81B0908E9}"/>
              </a:ext>
            </a:extLst>
          </p:cNvPr>
          <p:cNvSpPr/>
          <p:nvPr/>
        </p:nvSpPr>
        <p:spPr>
          <a:xfrm>
            <a:off x="4572000" y="381000"/>
            <a:ext cx="396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Forum</a:t>
            </a:r>
          </a:p>
        </p:txBody>
      </p:sp>
    </p:spTree>
    <p:extLst>
      <p:ext uri="{BB962C8B-B14F-4D97-AF65-F5344CB8AC3E}">
        <p14:creationId xmlns:p14="http://schemas.microsoft.com/office/powerpoint/2010/main" val="2101610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67425-EF74-4873-9C46-D087B4C86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 Website</a:t>
            </a:r>
            <a:b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B59DF-77BC-4A64-9D7A-92D5385E5E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7400"/>
            <a:ext cx="7886700" cy="3276600"/>
          </a:xfrm>
        </p:spPr>
        <p:txBody>
          <a:bodyPr/>
          <a:lstStyle/>
          <a:p>
            <a:pPr marL="457200" indent="-457200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Board forum was moved to this new site:  board.teae.org</a:t>
            </a:r>
          </a:p>
          <a:p>
            <a:pPr marL="457200" indent="-457200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minutes will be posted there. As will results of any between meeting votes.</a:t>
            </a:r>
          </a:p>
          <a:p>
            <a:pPr marL="457200" indent="-457200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Emails will be sent automatically when any new content is added. </a:t>
            </a:r>
          </a:p>
          <a:p>
            <a:pPr marL="457200" indent="-457200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login required. But your name and email are required to comment.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6300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133600"/>
            <a:ext cx="5638800" cy="12192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Membership Report</a:t>
            </a:r>
            <a:br>
              <a:rPr lang="en-US" sz="4400" b="1" dirty="0">
                <a:solidFill>
                  <a:schemeClr val="bg1"/>
                </a:solidFill>
              </a:rPr>
            </a:br>
            <a:r>
              <a:rPr lang="en-US" sz="4400" b="1" dirty="0">
                <a:solidFill>
                  <a:schemeClr val="bg1"/>
                </a:solidFill>
              </a:rPr>
              <a:t>Joe McConlogue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DEC203-E666-460C-92A0-1060E69DD4B5}"/>
              </a:ext>
            </a:extLst>
          </p:cNvPr>
          <p:cNvSpPr txBox="1"/>
          <p:nvPr/>
        </p:nvSpPr>
        <p:spPr>
          <a:xfrm>
            <a:off x="1028700" y="1066800"/>
            <a:ext cx="7086600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Current membership…………………………………………..518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Members expiring  12/31/19……………………..………… 69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Canadian Members  expiring 12/31/19………………… 65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International Members (total)……………………………… 48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New members 2020 to date…………………………………   1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Auto Renewals (applies to one-year dues only)..…  20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Forum Only members …………………………..……………  23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Dues / Newsletter  Selections: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Printed……………….362  (70%)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Electronic…………..155  (30%)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C70322B-2505-4321-8788-6D37BF72338C}"/>
              </a:ext>
            </a:extLst>
          </p:cNvPr>
          <p:cNvSpPr/>
          <p:nvPr/>
        </p:nvSpPr>
        <p:spPr>
          <a:xfrm>
            <a:off x="4648200" y="381000"/>
            <a:ext cx="41910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Data as of January 19, 2020</a:t>
            </a:r>
          </a:p>
        </p:txBody>
      </p:sp>
    </p:spTree>
    <p:extLst>
      <p:ext uri="{BB962C8B-B14F-4D97-AF65-F5344CB8AC3E}">
        <p14:creationId xmlns:p14="http://schemas.microsoft.com/office/powerpoint/2010/main" val="1556976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26F9A-F509-4A09-B886-0669EB877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6043C-6391-4E47-BAEA-FAFD7F5EA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FF6175-656B-4BBC-9AB9-FB141AC65BE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8FAB571-5323-48F1-8F32-8A2964F0913F}"/>
              </a:ext>
            </a:extLst>
          </p:cNvPr>
          <p:cNvSpPr txBox="1"/>
          <p:nvPr/>
        </p:nvSpPr>
        <p:spPr>
          <a:xfrm>
            <a:off x="5638800" y="364492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Membership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32C367-67F3-4431-B019-2170EB030814}"/>
              </a:ext>
            </a:extLst>
          </p:cNvPr>
          <p:cNvSpPr txBox="1"/>
          <p:nvPr/>
        </p:nvSpPr>
        <p:spPr>
          <a:xfrm>
            <a:off x="990600" y="1196029"/>
            <a:ext cx="7524750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Remained around 500 for last several 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Retained about 30% of Canadian members</a:t>
            </a: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Periodic pitches for membership on Facebook page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 outreach to younger potential members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Potential merger with other Rootes club or clubs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ideas?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Print up more trifolds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a  (good) story printed in car publications</a:t>
            </a:r>
          </a:p>
          <a:p>
            <a:pPr lvl="1"/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5351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26F9A-F509-4A09-B886-0669EB877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808098AA-E472-4D72-9999-41D21EB740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6396069"/>
              </p:ext>
            </p:extLst>
          </p:nvPr>
        </p:nvGraphicFramePr>
        <p:xfrm>
          <a:off x="838200" y="2368571"/>
          <a:ext cx="5791200" cy="13255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3876">
                  <a:extLst>
                    <a:ext uri="{9D8B030D-6E8A-4147-A177-3AD203B41FA5}">
                      <a16:colId xmlns:a16="http://schemas.microsoft.com/office/drawing/2014/main" val="2717593912"/>
                    </a:ext>
                  </a:extLst>
                </a:gridCol>
                <a:gridCol w="1542634">
                  <a:extLst>
                    <a:ext uri="{9D8B030D-6E8A-4147-A177-3AD203B41FA5}">
                      <a16:colId xmlns:a16="http://schemas.microsoft.com/office/drawing/2014/main" val="3460500919"/>
                    </a:ext>
                  </a:extLst>
                </a:gridCol>
                <a:gridCol w="1542634">
                  <a:extLst>
                    <a:ext uri="{9D8B030D-6E8A-4147-A177-3AD203B41FA5}">
                      <a16:colId xmlns:a16="http://schemas.microsoft.com/office/drawing/2014/main" val="3956995156"/>
                    </a:ext>
                  </a:extLst>
                </a:gridCol>
                <a:gridCol w="1492056">
                  <a:extLst>
                    <a:ext uri="{9D8B030D-6E8A-4147-A177-3AD203B41FA5}">
                      <a16:colId xmlns:a16="http://schemas.microsoft.com/office/drawing/2014/main" val="3257890694"/>
                    </a:ext>
                  </a:extLst>
                </a:gridCol>
              </a:tblGrid>
              <a:tr h="44185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2019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15.5 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20.1 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(4.6)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4501455"/>
                  </a:ext>
                </a:extLst>
              </a:tr>
              <a:tr h="44185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2018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17.1 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20.4 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(3.4)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3952659"/>
                  </a:ext>
                </a:extLst>
              </a:tr>
              <a:tr h="441854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2017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16.3 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$           12.3 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 $            4.0 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15127785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23FF6175-656B-4BBC-9AB9-FB141AC65BE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8FAB571-5323-48F1-8F32-8A2964F0913F}"/>
              </a:ext>
            </a:extLst>
          </p:cNvPr>
          <p:cNvSpPr txBox="1"/>
          <p:nvPr/>
        </p:nvSpPr>
        <p:spPr>
          <a:xfrm>
            <a:off x="4572000" y="203983"/>
            <a:ext cx="39105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800" b="1" dirty="0">
                <a:solidFill>
                  <a:schemeClr val="bg1">
                    <a:lumMod val="95000"/>
                  </a:schemeClr>
                </a:solidFill>
              </a:rPr>
              <a:t>Dues Income vs.</a:t>
            </a:r>
          </a:p>
          <a:p>
            <a:pPr lvl="1" algn="r"/>
            <a:r>
              <a:rPr lang="en-US" sz="2800" b="1" dirty="0">
                <a:solidFill>
                  <a:schemeClr val="bg1">
                    <a:lumMod val="95000"/>
                  </a:schemeClr>
                </a:solidFill>
              </a:rPr>
              <a:t>Newsletter Cost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32C367-67F3-4431-B019-2170EB030814}"/>
              </a:ext>
            </a:extLst>
          </p:cNvPr>
          <p:cNvSpPr txBox="1"/>
          <p:nvPr/>
        </p:nvSpPr>
        <p:spPr>
          <a:xfrm>
            <a:off x="623961" y="1319233"/>
            <a:ext cx="821055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Dues barely cover newsletter cost:</a:t>
            </a:r>
          </a:p>
          <a:p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  <a:p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Consider: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Paid advertisements in the </a:t>
            </a:r>
            <a:r>
              <a:rPr lang="en-US" sz="2800" i="1" dirty="0">
                <a:solidFill>
                  <a:schemeClr val="bg1">
                    <a:lumMod val="95000"/>
                  </a:schemeClr>
                </a:solidFill>
              </a:rPr>
              <a:t>RootesReview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Paid advertisements on the club website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Other revenue ideas?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Eliminate 2 year dues option (~$1,000)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Regalia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Regional events</a:t>
            </a:r>
          </a:p>
          <a:p>
            <a:pPr lvl="1"/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CA87881-D6FB-46D4-9B4F-3CBAA5EE78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548498"/>
              </p:ext>
            </p:extLst>
          </p:nvPr>
        </p:nvGraphicFramePr>
        <p:xfrm>
          <a:off x="2017786" y="1920936"/>
          <a:ext cx="5422900" cy="1447720"/>
        </p:xfrm>
        <a:graphic>
          <a:graphicData uri="http://schemas.openxmlformats.org/drawingml/2006/table">
            <a:tbl>
              <a:tblPr/>
              <a:tblGrid>
                <a:gridCol w="1248482">
                  <a:extLst>
                    <a:ext uri="{9D8B030D-6E8A-4147-A177-3AD203B41FA5}">
                      <a16:colId xmlns:a16="http://schemas.microsoft.com/office/drawing/2014/main" val="3657607649"/>
                    </a:ext>
                  </a:extLst>
                </a:gridCol>
                <a:gridCol w="1202618">
                  <a:extLst>
                    <a:ext uri="{9D8B030D-6E8A-4147-A177-3AD203B41FA5}">
                      <a16:colId xmlns:a16="http://schemas.microsoft.com/office/drawing/2014/main" val="314158132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627395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015857046"/>
                    </a:ext>
                  </a:extLst>
                </a:gridCol>
              </a:tblGrid>
              <a:tr h="331390"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Dues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Newsletter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Delta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5282380"/>
                  </a:ext>
                </a:extLst>
              </a:tr>
              <a:tr h="331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    15.5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    20.1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$    (4.6)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923992"/>
                  </a:ext>
                </a:extLst>
              </a:tr>
              <a:tr h="331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    17.1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    20.4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 (3.4)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430922"/>
                  </a:ext>
                </a:extLst>
              </a:tr>
              <a:tr h="3313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    16.3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    12.3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    4.0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8803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6870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0" y="381000"/>
            <a:ext cx="3048000" cy="914400"/>
          </a:xfrm>
        </p:spPr>
        <p:txBody>
          <a:bodyPr>
            <a:norm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</a:rPr>
              <a:t>Agenda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1447800"/>
            <a:ext cx="3124200" cy="4447736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Welcome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Roll Call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Reports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Old Business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New Business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Adjourn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F8EB8B1-B533-41C0-9B31-5DB436E2DA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5520137"/>
              </p:ext>
            </p:extLst>
          </p:nvPr>
        </p:nvGraphicFramePr>
        <p:xfrm>
          <a:off x="457200" y="1143000"/>
          <a:ext cx="67056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4A5A59C9-853F-473B-9A77-2D81331DE40A}"/>
              </a:ext>
            </a:extLst>
          </p:cNvPr>
          <p:cNvSpPr/>
          <p:nvPr/>
        </p:nvSpPr>
        <p:spPr>
          <a:xfrm>
            <a:off x="4283807" y="304800"/>
            <a:ext cx="46810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2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Dues/Newsletter Selection</a:t>
            </a:r>
          </a:p>
        </p:txBody>
      </p:sp>
    </p:spTree>
    <p:extLst>
      <p:ext uri="{BB962C8B-B14F-4D97-AF65-F5344CB8AC3E}">
        <p14:creationId xmlns:p14="http://schemas.microsoft.com/office/powerpoint/2010/main" val="16443425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0C23C7B-E693-4D41-9182-4202533635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078988"/>
              </p:ext>
            </p:extLst>
          </p:nvPr>
        </p:nvGraphicFramePr>
        <p:xfrm>
          <a:off x="1120390" y="1417328"/>
          <a:ext cx="7140746" cy="1847270"/>
        </p:xfrm>
        <a:graphic>
          <a:graphicData uri="http://schemas.openxmlformats.org/drawingml/2006/table">
            <a:tbl>
              <a:tblPr/>
              <a:tblGrid>
                <a:gridCol w="1751882">
                  <a:extLst>
                    <a:ext uri="{9D8B030D-6E8A-4147-A177-3AD203B41FA5}">
                      <a16:colId xmlns:a16="http://schemas.microsoft.com/office/drawing/2014/main" val="474158609"/>
                    </a:ext>
                  </a:extLst>
                </a:gridCol>
                <a:gridCol w="1238521">
                  <a:extLst>
                    <a:ext uri="{9D8B030D-6E8A-4147-A177-3AD203B41FA5}">
                      <a16:colId xmlns:a16="http://schemas.microsoft.com/office/drawing/2014/main" val="3798321681"/>
                    </a:ext>
                  </a:extLst>
                </a:gridCol>
                <a:gridCol w="1236272">
                  <a:extLst>
                    <a:ext uri="{9D8B030D-6E8A-4147-A177-3AD203B41FA5}">
                      <a16:colId xmlns:a16="http://schemas.microsoft.com/office/drawing/2014/main" val="303928314"/>
                    </a:ext>
                  </a:extLst>
                </a:gridCol>
                <a:gridCol w="353221">
                  <a:extLst>
                    <a:ext uri="{9D8B030D-6E8A-4147-A177-3AD203B41FA5}">
                      <a16:colId xmlns:a16="http://schemas.microsoft.com/office/drawing/2014/main" val="904733698"/>
                    </a:ext>
                  </a:extLst>
                </a:gridCol>
                <a:gridCol w="1324578">
                  <a:extLst>
                    <a:ext uri="{9D8B030D-6E8A-4147-A177-3AD203B41FA5}">
                      <a16:colId xmlns:a16="http://schemas.microsoft.com/office/drawing/2014/main" val="3582685801"/>
                    </a:ext>
                  </a:extLst>
                </a:gridCol>
                <a:gridCol w="1236272">
                  <a:extLst>
                    <a:ext uri="{9D8B030D-6E8A-4147-A177-3AD203B41FA5}">
                      <a16:colId xmlns:a16="http://schemas.microsoft.com/office/drawing/2014/main" val="442030083"/>
                    </a:ext>
                  </a:extLst>
                </a:gridCol>
              </a:tblGrid>
              <a:tr h="478662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printing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postage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207198"/>
                  </a:ext>
                </a:extLst>
              </a:tr>
              <a:tr h="411284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US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Intl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8387266"/>
                  </a:ext>
                </a:extLst>
              </a:tr>
              <a:tr h="47866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12-page newsletter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   895 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 0.60 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$ 5.00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9715913"/>
                  </a:ext>
                </a:extLst>
              </a:tr>
              <a:tr h="47866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16-page newsletter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$ 1,065 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 0.65 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$ 5.50 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5796200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86857B3-5C52-4946-BDA4-A2A1F9F356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844839"/>
              </p:ext>
            </p:extLst>
          </p:nvPr>
        </p:nvGraphicFramePr>
        <p:xfrm>
          <a:off x="1748905" y="3893144"/>
          <a:ext cx="5883716" cy="1323340"/>
        </p:xfrm>
        <a:graphic>
          <a:graphicData uri="http://schemas.openxmlformats.org/drawingml/2006/table">
            <a:tbl>
              <a:tblPr/>
              <a:tblGrid>
                <a:gridCol w="1418048">
                  <a:extLst>
                    <a:ext uri="{9D8B030D-6E8A-4147-A177-3AD203B41FA5}">
                      <a16:colId xmlns:a16="http://schemas.microsoft.com/office/drawing/2014/main" val="277241166"/>
                    </a:ext>
                  </a:extLst>
                </a:gridCol>
                <a:gridCol w="308192">
                  <a:extLst>
                    <a:ext uri="{9D8B030D-6E8A-4147-A177-3AD203B41FA5}">
                      <a16:colId xmlns:a16="http://schemas.microsoft.com/office/drawing/2014/main" val="484279038"/>
                    </a:ext>
                  </a:extLst>
                </a:gridCol>
                <a:gridCol w="82202">
                  <a:extLst>
                    <a:ext uri="{9D8B030D-6E8A-4147-A177-3AD203B41FA5}">
                      <a16:colId xmlns:a16="http://schemas.microsoft.com/office/drawing/2014/main" val="91016357"/>
                    </a:ext>
                  </a:extLst>
                </a:gridCol>
                <a:gridCol w="1174000">
                  <a:extLst>
                    <a:ext uri="{9D8B030D-6E8A-4147-A177-3AD203B41FA5}">
                      <a16:colId xmlns:a16="http://schemas.microsoft.com/office/drawing/2014/main" val="1563104937"/>
                    </a:ext>
                  </a:extLst>
                </a:gridCol>
                <a:gridCol w="1306161">
                  <a:extLst>
                    <a:ext uri="{9D8B030D-6E8A-4147-A177-3AD203B41FA5}">
                      <a16:colId xmlns:a16="http://schemas.microsoft.com/office/drawing/2014/main" val="1175308119"/>
                    </a:ext>
                  </a:extLst>
                </a:gridCol>
                <a:gridCol w="1595113">
                  <a:extLst>
                    <a:ext uri="{9D8B030D-6E8A-4147-A177-3AD203B41FA5}">
                      <a16:colId xmlns:a16="http://schemas.microsoft.com/office/drawing/2014/main" val="156896962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  <a:r>
                        <a:rPr lang="en-US" sz="2800" b="0" i="0" u="none" strike="noStrike" baseline="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pgs</a:t>
                      </a:r>
                      <a:endParaRPr lang="en-US" sz="2800" b="0" i="0" u="none" strike="noStrike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16 </a:t>
                      </a:r>
                      <a:r>
                        <a:rPr lang="en-US" sz="2800" b="0" i="0" u="none" strike="noStrike" baseline="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pgs</a:t>
                      </a:r>
                      <a:endParaRPr lang="en-US" sz="2800" b="0" i="0" u="none" strike="noStrike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2800" b="0" i="0" u="none" strike="noStrike" baseline="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yr</a:t>
                      </a:r>
                      <a:r>
                        <a:rPr lang="en-US" sz="28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dues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4508329"/>
                  </a:ext>
                </a:extLst>
              </a:tr>
              <a:tr h="4114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1 Year US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$ 37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$ 43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$39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7567458"/>
                  </a:ext>
                </a:extLst>
              </a:tr>
              <a:tr h="4114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 Year Intl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$ 90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$ 101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$42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967949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5446C19-2571-4F6C-B708-3B46C003425D}"/>
              </a:ext>
            </a:extLst>
          </p:cNvPr>
          <p:cNvSpPr txBox="1"/>
          <p:nvPr/>
        </p:nvSpPr>
        <p:spPr>
          <a:xfrm>
            <a:off x="5791200" y="307350"/>
            <a:ext cx="252184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Printing &amp; </a:t>
            </a:r>
          </a:p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Mailing Costs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1EF25B-7733-401C-8F56-B307CBFCBA9B}"/>
              </a:ext>
            </a:extLst>
          </p:cNvPr>
          <p:cNvSpPr txBox="1"/>
          <p:nvPr/>
        </p:nvSpPr>
        <p:spPr>
          <a:xfrm>
            <a:off x="1410314" y="3369924"/>
            <a:ext cx="65608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 Subscription Annual Costs</a:t>
            </a:r>
          </a:p>
        </p:txBody>
      </p:sp>
    </p:spTree>
    <p:extLst>
      <p:ext uri="{BB962C8B-B14F-4D97-AF65-F5344CB8AC3E}">
        <p14:creationId xmlns:p14="http://schemas.microsoft.com/office/powerpoint/2010/main" val="30500202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54DD91F-0CE8-4BE4-8CE2-76329D45AD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244232"/>
              </p:ext>
            </p:extLst>
          </p:nvPr>
        </p:nvGraphicFramePr>
        <p:xfrm>
          <a:off x="1219200" y="1066800"/>
          <a:ext cx="6553200" cy="4337050"/>
        </p:xfrm>
        <a:graphic>
          <a:graphicData uri="http://schemas.openxmlformats.org/drawingml/2006/table">
            <a:tbl>
              <a:tblPr/>
              <a:tblGrid>
                <a:gridCol w="1181100">
                  <a:extLst>
                    <a:ext uri="{9D8B030D-6E8A-4147-A177-3AD203B41FA5}">
                      <a16:colId xmlns:a16="http://schemas.microsoft.com/office/drawing/2014/main" val="80105383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3199394615"/>
                    </a:ext>
                  </a:extLst>
                </a:gridCol>
                <a:gridCol w="152400">
                  <a:extLst>
                    <a:ext uri="{9D8B030D-6E8A-4147-A177-3AD203B41FA5}">
                      <a16:colId xmlns:a16="http://schemas.microsoft.com/office/drawing/2014/main" val="361478430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3643703477"/>
                    </a:ext>
                  </a:extLst>
                </a:gridCol>
              </a:tblGrid>
              <a:tr h="1841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Printed Newsletters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Annual Net </a:t>
                      </a:r>
                      <a:br>
                        <a:rPr lang="en-U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Income / (Loss)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822619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Free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($43.10)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850904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1-yr domestic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($5.02)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716597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2-yr domestic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($9.34)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739081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1-yr foreign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($60.69)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43362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2-yr foreign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($66.07)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785623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9595279"/>
                  </a:ext>
                </a:extLst>
              </a:tr>
              <a:tr h="1841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Electronic Newsletters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855470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Canadian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$24.00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04645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1-yr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$32.84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2567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2-yr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$29.34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9183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61453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30F483C1-E2A2-4391-89BD-08426BC728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619210"/>
              </p:ext>
            </p:extLst>
          </p:nvPr>
        </p:nvGraphicFramePr>
        <p:xfrm>
          <a:off x="457200" y="304800"/>
          <a:ext cx="83820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BF45DE0-834D-4DDB-9091-B15E06E010E7}"/>
              </a:ext>
            </a:extLst>
          </p:cNvPr>
          <p:cNvSpPr txBox="1"/>
          <p:nvPr/>
        </p:nvSpPr>
        <p:spPr>
          <a:xfrm>
            <a:off x="4419600" y="304800"/>
            <a:ext cx="4953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Newsletter Cost vs. Revenue</a:t>
            </a:r>
          </a:p>
        </p:txBody>
      </p:sp>
    </p:spTree>
    <p:extLst>
      <p:ext uri="{BB962C8B-B14F-4D97-AF65-F5344CB8AC3E}">
        <p14:creationId xmlns:p14="http://schemas.microsoft.com/office/powerpoint/2010/main" val="42854837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348" y="3657600"/>
            <a:ext cx="6400800" cy="12192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United Report</a:t>
            </a:r>
            <a:br>
              <a:rPr lang="en-US" sz="4400" b="1" dirty="0">
                <a:solidFill>
                  <a:schemeClr val="bg1"/>
                </a:solidFill>
              </a:rPr>
            </a:b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5400" b="1" dirty="0">
                <a:solidFill>
                  <a:schemeClr val="bg1"/>
                </a:solidFill>
              </a:rPr>
              <a:t>2020</a:t>
            </a:r>
            <a:br>
              <a:rPr lang="en-US" sz="5400" b="1" dirty="0">
                <a:solidFill>
                  <a:schemeClr val="bg1"/>
                </a:solidFill>
              </a:rPr>
            </a:br>
            <a:r>
              <a:rPr lang="en-US" sz="5400" b="1" dirty="0">
                <a:solidFill>
                  <a:schemeClr val="bg1"/>
                </a:solidFill>
              </a:rPr>
              <a:t>Jim Lindner</a:t>
            </a:r>
            <a:br>
              <a:rPr lang="en-US" sz="4400" dirty="0"/>
            </a:br>
            <a:endParaRPr lang="en-US" sz="4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DCCAD7C-D08A-4C79-83EC-1B51A5458D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215317"/>
              </p:ext>
            </p:extLst>
          </p:nvPr>
        </p:nvGraphicFramePr>
        <p:xfrm>
          <a:off x="3810000" y="175351"/>
          <a:ext cx="5062330" cy="64733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1160984523"/>
                    </a:ext>
                  </a:extLst>
                </a:gridCol>
                <a:gridCol w="649357">
                  <a:extLst>
                    <a:ext uri="{9D8B030D-6E8A-4147-A177-3AD203B41FA5}">
                      <a16:colId xmlns:a16="http://schemas.microsoft.com/office/drawing/2014/main" val="763108713"/>
                    </a:ext>
                  </a:extLst>
                </a:gridCol>
                <a:gridCol w="702365">
                  <a:extLst>
                    <a:ext uri="{9D8B030D-6E8A-4147-A177-3AD203B41FA5}">
                      <a16:colId xmlns:a16="http://schemas.microsoft.com/office/drawing/2014/main" val="1319869592"/>
                    </a:ext>
                  </a:extLst>
                </a:gridCol>
                <a:gridCol w="675861">
                  <a:extLst>
                    <a:ext uri="{9D8B030D-6E8A-4147-A177-3AD203B41FA5}">
                      <a16:colId xmlns:a16="http://schemas.microsoft.com/office/drawing/2014/main" val="801231376"/>
                    </a:ext>
                  </a:extLst>
                </a:gridCol>
                <a:gridCol w="487017">
                  <a:extLst>
                    <a:ext uri="{9D8B030D-6E8A-4147-A177-3AD203B41FA5}">
                      <a16:colId xmlns:a16="http://schemas.microsoft.com/office/drawing/2014/main" val="2101717830"/>
                    </a:ext>
                  </a:extLst>
                </a:gridCol>
                <a:gridCol w="718930">
                  <a:extLst>
                    <a:ext uri="{9D8B030D-6E8A-4147-A177-3AD203B41FA5}">
                      <a16:colId xmlns:a16="http://schemas.microsoft.com/office/drawing/2014/main" val="1359327144"/>
                    </a:ext>
                  </a:extLst>
                </a:gridCol>
              </a:tblGrid>
              <a:tr h="50145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Expenses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 ea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 #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Tax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extLst>
                  <a:ext uri="{0D108BD9-81ED-4DB2-BD59-A6C34878D82A}">
                    <a16:rowId xmlns:a16="http://schemas.microsoft.com/office/drawing/2014/main" val="3730032093"/>
                  </a:ext>
                </a:extLst>
              </a:tr>
              <a:tr h="19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United dash plaques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4320"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$125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extLst>
                  <a:ext uri="{0D108BD9-81ED-4DB2-BD59-A6C34878D82A}">
                    <a16:rowId xmlns:a16="http://schemas.microsoft.com/office/drawing/2014/main" val="2521936786"/>
                  </a:ext>
                </a:extLst>
              </a:tr>
              <a:tr h="19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Trophies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4320"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$1,050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$1,050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extLst>
                  <a:ext uri="{0D108BD9-81ED-4DB2-BD59-A6C34878D82A}">
                    <a16:rowId xmlns:a16="http://schemas.microsoft.com/office/drawing/2014/main" val="2770500322"/>
                  </a:ext>
                </a:extLst>
              </a:tr>
              <a:tr h="19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Badge Holders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4320"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$125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extLst>
                  <a:ext uri="{0D108BD9-81ED-4DB2-BD59-A6C34878D82A}">
                    <a16:rowId xmlns:a16="http://schemas.microsoft.com/office/drawing/2014/main" val="4275391112"/>
                  </a:ext>
                </a:extLst>
              </a:tr>
              <a:tr h="19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Memento (Umbrella)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4320"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extLst>
                  <a:ext uri="{0D108BD9-81ED-4DB2-BD59-A6C34878D82A}">
                    <a16:rowId xmlns:a16="http://schemas.microsoft.com/office/drawing/2014/main" val="2943460031"/>
                  </a:ext>
                </a:extLst>
              </a:tr>
              <a:tr h="19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Banquet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4320"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$5,625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$5,625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extLst>
                  <a:ext uri="{0D108BD9-81ED-4DB2-BD59-A6C34878D82A}">
                    <a16:rowId xmlns:a16="http://schemas.microsoft.com/office/drawing/2014/main" val="477765429"/>
                  </a:ext>
                </a:extLst>
              </a:tr>
              <a:tr h="19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Cash Bar--2 for 2 </a:t>
                      </a:r>
                      <a:r>
                        <a:rPr lang="en-US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hrs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760"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$107</a:t>
                      </a:r>
                      <a:endParaRPr lang="en-US" sz="10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extLst>
                  <a:ext uri="{0D108BD9-81ED-4DB2-BD59-A6C34878D82A}">
                    <a16:rowId xmlns:a16="http://schemas.microsoft.com/office/drawing/2014/main" val="3275931618"/>
                  </a:ext>
                </a:extLst>
              </a:tr>
              <a:tr h="19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Hospitality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4320"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$2,500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extLst>
                  <a:ext uri="{0D108BD9-81ED-4DB2-BD59-A6C34878D82A}">
                    <a16:rowId xmlns:a16="http://schemas.microsoft.com/office/drawing/2014/main" val="1901166326"/>
                  </a:ext>
                </a:extLst>
              </a:tr>
              <a:tr h="19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Petty Museum Tour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4320"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$1,000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extLst>
                  <a:ext uri="{0D108BD9-81ED-4DB2-BD59-A6C34878D82A}">
                    <a16:rowId xmlns:a16="http://schemas.microsoft.com/office/drawing/2014/main" val="1224614820"/>
                  </a:ext>
                </a:extLst>
              </a:tr>
              <a:tr h="19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 Lunch @ Macs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4320"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$1,700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extLst>
                  <a:ext uri="{0D108BD9-81ED-4DB2-BD59-A6C34878D82A}">
                    <a16:rowId xmlns:a16="http://schemas.microsoft.com/office/drawing/2014/main" val="2870492705"/>
                  </a:ext>
                </a:extLst>
              </a:tr>
              <a:tr h="19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Concours Lunch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4320"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$4,125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$4,125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extLst>
                  <a:ext uri="{0D108BD9-81ED-4DB2-BD59-A6C34878D82A}">
                    <a16:rowId xmlns:a16="http://schemas.microsoft.com/office/drawing/2014/main" val="376591297"/>
                  </a:ext>
                </a:extLst>
              </a:tr>
              <a:tr h="19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NC Transport Museum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4320"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$400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extLst>
                  <a:ext uri="{0D108BD9-81ED-4DB2-BD59-A6C34878D82A}">
                    <a16:rowId xmlns:a16="http://schemas.microsoft.com/office/drawing/2014/main" val="909788619"/>
                  </a:ext>
                </a:extLst>
              </a:tr>
              <a:tr h="19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Autocross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4320"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$1,050</a:t>
                      </a:r>
                      <a:endParaRPr lang="en-US" sz="10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extLst>
                  <a:ext uri="{0D108BD9-81ED-4DB2-BD59-A6C34878D82A}">
                    <a16:rowId xmlns:a16="http://schemas.microsoft.com/office/drawing/2014/main" val="3395761232"/>
                  </a:ext>
                </a:extLst>
              </a:tr>
              <a:tr h="19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 shirts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4320"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$630</a:t>
                      </a:r>
                      <a:endParaRPr lang="en-US" sz="10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extLst>
                  <a:ext uri="{0D108BD9-81ED-4DB2-BD59-A6C34878D82A}">
                    <a16:rowId xmlns:a16="http://schemas.microsoft.com/office/drawing/2014/main" val="2241802180"/>
                  </a:ext>
                </a:extLst>
              </a:tr>
              <a:tr h="19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Golf Shirts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4320"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$770</a:t>
                      </a:r>
                      <a:endParaRPr lang="en-US" sz="10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extLst>
                  <a:ext uri="{0D108BD9-81ED-4DB2-BD59-A6C34878D82A}">
                    <a16:rowId xmlns:a16="http://schemas.microsoft.com/office/drawing/2014/main" val="4169828519"/>
                  </a:ext>
                </a:extLst>
              </a:tr>
              <a:tr h="19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Registration PayPal Fees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4320"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$575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$575</a:t>
                      </a:r>
                      <a:endParaRPr lang="en-US" sz="10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extLst>
                  <a:ext uri="{0D108BD9-81ED-4DB2-BD59-A6C34878D82A}">
                    <a16:rowId xmlns:a16="http://schemas.microsoft.com/office/drawing/2014/main" val="3118877190"/>
                  </a:ext>
                </a:extLst>
              </a:tr>
              <a:tr h="19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Administrative Supplies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4320"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$200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extLst>
                  <a:ext uri="{0D108BD9-81ED-4DB2-BD59-A6C34878D82A}">
                    <a16:rowId xmlns:a16="http://schemas.microsoft.com/office/drawing/2014/main" val="2450491616"/>
                  </a:ext>
                </a:extLst>
              </a:tr>
              <a:tr h="19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Contingency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4320"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4050264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Budget Expenses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$20,982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673081241"/>
                  </a:ext>
                </a:extLst>
              </a:tr>
              <a:tr h="19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Income</a:t>
                      </a: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extLst>
                  <a:ext uri="{0D108BD9-81ED-4DB2-BD59-A6C34878D82A}">
                    <a16:rowId xmlns:a16="http://schemas.microsoft.com/office/drawing/2014/main" val="585136954"/>
                  </a:ext>
                </a:extLst>
              </a:tr>
              <a:tr h="19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Registration-Single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4320"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$175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$4,375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extLst>
                  <a:ext uri="{0D108BD9-81ED-4DB2-BD59-A6C34878D82A}">
                    <a16:rowId xmlns:a16="http://schemas.microsoft.com/office/drawing/2014/main" val="179929497"/>
                  </a:ext>
                </a:extLst>
              </a:tr>
              <a:tr h="19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Registration-Couple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4320"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$16,250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extLst>
                  <a:ext uri="{0D108BD9-81ED-4DB2-BD59-A6C34878D82A}">
                    <a16:rowId xmlns:a16="http://schemas.microsoft.com/office/drawing/2014/main" val="712345325"/>
                  </a:ext>
                </a:extLst>
              </a:tr>
              <a:tr h="19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Hagerty Sponsorship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4320"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extLst>
                  <a:ext uri="{0D108BD9-81ED-4DB2-BD59-A6C34878D82A}">
                    <a16:rowId xmlns:a16="http://schemas.microsoft.com/office/drawing/2014/main" val="3443778541"/>
                  </a:ext>
                </a:extLst>
              </a:tr>
              <a:tr h="19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 shirts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4320"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extLst>
                  <a:ext uri="{0D108BD9-81ED-4DB2-BD59-A6C34878D82A}">
                    <a16:rowId xmlns:a16="http://schemas.microsoft.com/office/drawing/2014/main" val="636301277"/>
                  </a:ext>
                </a:extLst>
              </a:tr>
              <a:tr h="19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golf shirts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4320"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$1,050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extLst>
                  <a:ext uri="{0D108BD9-81ED-4DB2-BD59-A6C34878D82A}">
                    <a16:rowId xmlns:a16="http://schemas.microsoft.com/office/drawing/2014/main" val="1446562357"/>
                  </a:ext>
                </a:extLst>
              </a:tr>
              <a:tr h="19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Autocross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4320"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$1,050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1850799"/>
                  </a:ext>
                </a:extLst>
              </a:tr>
              <a:tr h="192867">
                <a:tc gridSpan="5"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Income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$23,925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55216194"/>
                  </a:ext>
                </a:extLst>
              </a:tr>
              <a:tr h="19286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extLst>
                  <a:ext uri="{0D108BD9-81ED-4DB2-BD59-A6C34878D82A}">
                    <a16:rowId xmlns:a16="http://schemas.microsoft.com/office/drawing/2014/main" val="175848084"/>
                  </a:ext>
                </a:extLst>
              </a:tr>
              <a:tr h="192867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 gridSpan="2">
                  <a:txBody>
                    <a:bodyPr/>
                    <a:lstStyle/>
                    <a:p>
                      <a:pPr marL="0" marR="0" lvl="0" indent="0" algn="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Expenses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$20,982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extLst>
                  <a:ext uri="{0D108BD9-81ED-4DB2-BD59-A6C34878D82A}">
                    <a16:rowId xmlns:a16="http://schemas.microsoft.com/office/drawing/2014/main" val="1625094177"/>
                  </a:ext>
                </a:extLst>
              </a:tr>
              <a:tr h="19286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6745995"/>
                  </a:ext>
                </a:extLst>
              </a:tr>
              <a:tr h="192867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</a:t>
                      </a:r>
                    </a:p>
                  </a:txBody>
                  <a:tcPr marT="64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$2,943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03993202"/>
                  </a:ext>
                </a:extLst>
              </a:tr>
              <a:tr h="19286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6475" marB="0" anchor="b"/>
                </a:tc>
                <a:extLst>
                  <a:ext uri="{0D108BD9-81ED-4DB2-BD59-A6C34878D82A}">
                    <a16:rowId xmlns:a16="http://schemas.microsoft.com/office/drawing/2014/main" val="341966550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DB08360-5B57-4EE9-B53B-D00DE3BC7D08}"/>
              </a:ext>
            </a:extLst>
          </p:cNvPr>
          <p:cNvSpPr txBox="1"/>
          <p:nvPr/>
        </p:nvSpPr>
        <p:spPr>
          <a:xfrm>
            <a:off x="271670" y="1600200"/>
            <a:ext cx="308113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 United 39</a:t>
            </a:r>
          </a:p>
          <a:p>
            <a:pPr algn="r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</a:t>
            </a:r>
          </a:p>
          <a:p>
            <a:pPr algn="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 tax rate:  6.75%</a:t>
            </a:r>
          </a:p>
        </p:txBody>
      </p:sp>
    </p:spTree>
    <p:extLst>
      <p:ext uri="{BB962C8B-B14F-4D97-AF65-F5344CB8AC3E}">
        <p14:creationId xmlns:p14="http://schemas.microsoft.com/office/powerpoint/2010/main" val="12511932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24200" y="276664"/>
            <a:ext cx="5638800" cy="1219200"/>
          </a:xfrm>
        </p:spPr>
        <p:txBody>
          <a:bodyPr>
            <a:noAutofit/>
          </a:bodyPr>
          <a:lstStyle/>
          <a:p>
            <a:pPr algn="r"/>
            <a:r>
              <a:rPr lang="en-US" sz="4400" b="1" dirty="0">
                <a:solidFill>
                  <a:schemeClr val="bg1"/>
                </a:solidFill>
              </a:rPr>
              <a:t>Old Business</a:t>
            </a:r>
            <a:br>
              <a:rPr lang="en-US" sz="4400" b="1" dirty="0">
                <a:solidFill>
                  <a:schemeClr val="bg1"/>
                </a:solidFill>
              </a:rPr>
            </a:b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133600" y="1828800"/>
            <a:ext cx="5257800" cy="4295336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3600" dirty="0">
                <a:solidFill>
                  <a:schemeClr val="bg1"/>
                </a:solidFill>
              </a:rPr>
              <a:t>SUNI 2021 Update</a:t>
            </a:r>
          </a:p>
          <a:p>
            <a:pPr algn="l">
              <a:buFont typeface="Arial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</a:rPr>
              <a:t>Income vs. Expenses</a:t>
            </a:r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762000" y="381000"/>
            <a:ext cx="7851648" cy="609600"/>
          </a:xfrm>
        </p:spPr>
        <p:txBody>
          <a:bodyPr>
            <a:normAutofit fontScale="90000"/>
          </a:bodyPr>
          <a:lstStyle/>
          <a:p>
            <a:pPr algn="r"/>
            <a:r>
              <a:rPr lang="en-US" sz="4000" b="1" dirty="0">
                <a:solidFill>
                  <a:schemeClr val="bg1"/>
                </a:solidFill>
              </a:rPr>
              <a:t>SUNI UPDATE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90500" y="1828800"/>
            <a:ext cx="8763000" cy="533400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Approximately $21 K in SUNI funds acquired from previous SUNI organizer. CAT new custodian. $$$ maintained in separate SUNI account.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Little or no cost to clubs to stage SUNI events.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Claudia Trippel has volunteered to be SUNI 2021 Chair.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Lake of the Ozarks, MO  has no autocross facility. So that location is out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990600" y="304800"/>
            <a:ext cx="7851648" cy="609600"/>
          </a:xfrm>
        </p:spPr>
        <p:txBody>
          <a:bodyPr>
            <a:no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Income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Expenses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14400" y="1676400"/>
            <a:ext cx="7581900" cy="533400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Analysis (3 years)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Generating revenue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Received several hundred dollars from </a:t>
            </a:r>
            <a:r>
              <a:rPr lang="en-US" sz="2400" dirty="0" err="1">
                <a:solidFill>
                  <a:schemeClr val="bg1"/>
                </a:solidFill>
              </a:rPr>
              <a:t>Hagerty</a:t>
            </a:r>
            <a:r>
              <a:rPr lang="en-US" sz="2400" dirty="0">
                <a:solidFill>
                  <a:schemeClr val="bg1"/>
                </a:solidFill>
              </a:rPr>
              <a:t> to sponsor </a:t>
            </a:r>
            <a:r>
              <a:rPr lang="en-US" sz="2400" dirty="0" err="1">
                <a:solidFill>
                  <a:schemeClr val="bg1"/>
                </a:solidFill>
              </a:rPr>
              <a:t>Concours</a:t>
            </a:r>
            <a:r>
              <a:rPr lang="en-US" sz="2400" dirty="0">
                <a:solidFill>
                  <a:schemeClr val="bg1"/>
                </a:solidFill>
              </a:rPr>
              <a:t> lunch at United. How do we duplicate this?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Advertising in Rootes Review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United should be profit making event</a:t>
            </a:r>
          </a:p>
          <a:p>
            <a:pPr marL="6858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Raising or restructuring dues? (Joe)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 Cutting Expenses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F7A9AF-EBED-463C-91E7-815C058EE53B}"/>
              </a:ext>
            </a:extLst>
          </p:cNvPr>
          <p:cNvSpPr txBox="1"/>
          <p:nvPr/>
        </p:nvSpPr>
        <p:spPr>
          <a:xfrm>
            <a:off x="4343400" y="45720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Year Financial Comparison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D4A23A7-CC49-453F-BB77-D1C56C3A2E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445339"/>
              </p:ext>
            </p:extLst>
          </p:nvPr>
        </p:nvGraphicFramePr>
        <p:xfrm>
          <a:off x="1752600" y="1288197"/>
          <a:ext cx="4876800" cy="5164317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71843962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96605652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2299786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6201458"/>
                    </a:ext>
                  </a:extLst>
                </a:gridCol>
              </a:tblGrid>
              <a:tr h="167811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524833"/>
                  </a:ext>
                </a:extLst>
              </a:tr>
              <a:tr h="167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BEGINNING BALANCE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$23,473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$22,281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$20,553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833834"/>
                  </a:ext>
                </a:extLst>
              </a:tr>
              <a:tr h="15606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535864"/>
                  </a:ext>
                </a:extLst>
              </a:tr>
              <a:tr h="167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Credits/Income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342386"/>
                  </a:ext>
                </a:extLst>
              </a:tr>
              <a:tr h="167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Membership Income</a:t>
                      </a:r>
                    </a:p>
                  </a:txBody>
                  <a:tcPr marL="182880"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$16,303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$17,090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$15,507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016191"/>
                  </a:ext>
                </a:extLst>
              </a:tr>
              <a:tr h="167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Regalia (net)</a:t>
                      </a:r>
                    </a:p>
                  </a:txBody>
                  <a:tcPr marL="182880"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$634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-  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-  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978937"/>
                  </a:ext>
                </a:extLst>
              </a:tr>
              <a:tr h="167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Income (Regional Events)</a:t>
                      </a:r>
                    </a:p>
                  </a:txBody>
                  <a:tcPr marL="182880"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$422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$450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$217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376083"/>
                  </a:ext>
                </a:extLst>
              </a:tr>
              <a:tr h="167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 United Registrations</a:t>
                      </a:r>
                    </a:p>
                  </a:txBody>
                  <a:tcPr marL="182880"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$21,271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$21,012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$20,001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123658"/>
                  </a:ext>
                </a:extLst>
              </a:tr>
              <a:tr h="167811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$38,629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$38,552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$35,725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525504"/>
                  </a:ext>
                </a:extLst>
              </a:tr>
              <a:tr h="167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Debits/Expense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961266"/>
                  </a:ext>
                </a:extLst>
              </a:tr>
              <a:tr h="167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Newsletter</a:t>
                      </a:r>
                    </a:p>
                  </a:txBody>
                  <a:tcPr marL="182880"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($12,276)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($20,447)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($20,063)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018670"/>
                  </a:ext>
                </a:extLst>
              </a:tr>
              <a:tr h="167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 Administration</a:t>
                      </a:r>
                    </a:p>
                  </a:txBody>
                  <a:tcPr marL="182880"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($3,243)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($3,395)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($3,434)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936003"/>
                  </a:ext>
                </a:extLst>
              </a:tr>
              <a:tr h="167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Miscellaneous Expense</a:t>
                      </a:r>
                    </a:p>
                  </a:txBody>
                  <a:tcPr marL="182880"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-  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($1,634)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-  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198715"/>
                  </a:ext>
                </a:extLst>
              </a:tr>
              <a:tr h="167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 United withdrawals</a:t>
                      </a:r>
                    </a:p>
                  </a:txBody>
                  <a:tcPr marL="182880"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($20,852)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($14,954)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($12,476)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699786"/>
                  </a:ext>
                </a:extLst>
              </a:tr>
              <a:tr h="167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Future United withdrawals</a:t>
                      </a:r>
                    </a:p>
                  </a:txBody>
                  <a:tcPr marL="182880"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($3,450)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-  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($2,969)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027089"/>
                  </a:ext>
                </a:extLst>
              </a:tr>
              <a:tr h="167811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($39,821)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($40,430)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($38,942)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019284"/>
                  </a:ext>
                </a:extLst>
              </a:tr>
              <a:tr h="167811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097950"/>
                  </a:ext>
                </a:extLst>
              </a:tr>
              <a:tr h="167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Gain/(Loss)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($1,192)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($1,878)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($3,217)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156209"/>
                  </a:ext>
                </a:extLst>
              </a:tr>
              <a:tr h="167811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041713"/>
                  </a:ext>
                </a:extLst>
              </a:tr>
              <a:tr h="167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ENDING BOOK BALANCE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$22,281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$20,403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$17,336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946032"/>
                  </a:ext>
                </a:extLst>
              </a:tr>
              <a:tr h="167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Outstanding Checks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$12,146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$150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$1,633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680417"/>
                  </a:ext>
                </a:extLst>
              </a:tr>
              <a:tr h="167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Deposits in Transit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-  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-  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-  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323051"/>
                  </a:ext>
                </a:extLst>
              </a:tr>
              <a:tr h="167811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984898"/>
                  </a:ext>
                </a:extLst>
              </a:tr>
              <a:tr h="167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Balance per Bank Statement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$34,427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$20,553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$18,969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25025"/>
                  </a:ext>
                </a:extLst>
              </a:tr>
              <a:tr h="167811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022688"/>
                  </a:ext>
                </a:extLst>
              </a:tr>
              <a:tr h="167811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Staunton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Long Island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Crosse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134557"/>
                  </a:ext>
                </a:extLst>
              </a:tr>
              <a:tr h="167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United Net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$419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$6,058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$7,524 </a:t>
                      </a:r>
                    </a:p>
                  </a:txBody>
                  <a:tcPr marT="839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432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310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81600" y="457200"/>
            <a:ext cx="3048000" cy="91440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Reports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600200"/>
            <a:ext cx="8534400" cy="4447736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Review and approval of September </a:t>
            </a:r>
            <a:r>
              <a:rPr lang="en-US" sz="3200" dirty="0" err="1">
                <a:solidFill>
                  <a:schemeClr val="bg1"/>
                </a:solidFill>
              </a:rPr>
              <a:t>BoD</a:t>
            </a:r>
            <a:r>
              <a:rPr lang="en-US" sz="3200" dirty="0">
                <a:solidFill>
                  <a:schemeClr val="bg1"/>
                </a:solidFill>
              </a:rPr>
              <a:t> Meeting Minutes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Treasurer’s Report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Website/Editor’s Report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Membership Report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United 2020 Report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Additional Reports as Required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2971800"/>
            <a:ext cx="6705600" cy="1219200"/>
          </a:xfrm>
        </p:spPr>
        <p:txBody>
          <a:bodyPr>
            <a:noAutofit/>
          </a:bodyPr>
          <a:lstStyle/>
          <a:p>
            <a:pPr algn="ctr"/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b="1" dirty="0">
                <a:solidFill>
                  <a:schemeClr val="bg1"/>
                </a:solidFill>
              </a:rPr>
              <a:t>Additional Reports</a:t>
            </a:r>
            <a:br>
              <a:rPr lang="en-US" sz="4400" b="1" dirty="0">
                <a:solidFill>
                  <a:schemeClr val="bg1"/>
                </a:solidFill>
              </a:rPr>
            </a:br>
            <a:r>
              <a:rPr lang="en-US" sz="4400" b="1" dirty="0">
                <a:solidFill>
                  <a:schemeClr val="bg1"/>
                </a:solidFill>
              </a:rPr>
              <a:t>Keep reports to 2 minutes</a:t>
            </a:r>
            <a:br>
              <a:rPr lang="en-US" sz="4400" dirty="0"/>
            </a:br>
            <a:endParaRPr lang="en-US" sz="4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0" y="304800"/>
            <a:ext cx="5638800" cy="1219200"/>
          </a:xfrm>
        </p:spPr>
        <p:txBody>
          <a:bodyPr>
            <a:noAutofit/>
          </a:bodyPr>
          <a:lstStyle/>
          <a:p>
            <a:pPr algn="r"/>
            <a:r>
              <a:rPr lang="en-US" sz="4400" b="1" dirty="0">
                <a:solidFill>
                  <a:schemeClr val="bg1"/>
                </a:solidFill>
              </a:rPr>
              <a:t>New Business</a:t>
            </a:r>
            <a:br>
              <a:rPr lang="en-US" sz="4400" b="1" dirty="0">
                <a:solidFill>
                  <a:schemeClr val="bg1"/>
                </a:solidFill>
              </a:rPr>
            </a:b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981200" y="1981200"/>
            <a:ext cx="4800600" cy="2695136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 New Regional Reps</a:t>
            </a:r>
          </a:p>
          <a:p>
            <a:pPr algn="l">
              <a:buFont typeface="Arial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 Amendments to Bylaws </a:t>
            </a:r>
          </a:p>
          <a:p>
            <a:pPr algn="l">
              <a:buFont typeface="Arial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 New Preservation Class</a:t>
            </a:r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6A4BA-8133-4549-8722-4B5B42619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 Reps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211E0-FC8B-4423-BD60-12818D9F7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Agreed to be Reps.  Need BOD approval </a:t>
            </a:r>
          </a:p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Ron Stein:  Lake Ontario Region. </a:t>
            </a:r>
          </a:p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Clark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Vergazo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North Central Florida</a:t>
            </a:r>
          </a:p>
          <a:p>
            <a:pPr marL="0" indent="0">
              <a:buNone/>
            </a:pP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Inquiry is out to </a:t>
            </a:r>
            <a:b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Dave and Carrie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Kulassa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Erie Region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1005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911" y="1143000"/>
            <a:ext cx="8229600" cy="591312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Amendments to Bylaws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5911" y="1981200"/>
            <a:ext cx="8382000" cy="4389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solidFill>
                  <a:schemeClr val="bg1"/>
                </a:solidFill>
              </a:rPr>
              <a:t>Read ahead draft forwarded for your review.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Primary focus:</a:t>
            </a:r>
          </a:p>
          <a:p>
            <a:r>
              <a:rPr lang="en-US" sz="2400" dirty="0">
                <a:solidFill>
                  <a:schemeClr val="bg1"/>
                </a:solidFill>
              </a:rPr>
              <a:t>Clearer election procedures</a:t>
            </a:r>
          </a:p>
          <a:p>
            <a:r>
              <a:rPr lang="en-US" sz="2400" dirty="0">
                <a:solidFill>
                  <a:schemeClr val="bg1"/>
                </a:solidFill>
                <a:cs typeface="Arial" panose="020B0604020202020204" pitchFamily="34" charset="0"/>
              </a:rPr>
              <a:t>Addition of the webmaster as an appointed officer and outlining that job</a:t>
            </a:r>
          </a:p>
          <a:p>
            <a:r>
              <a:rPr lang="en-US" sz="2400" dirty="0">
                <a:solidFill>
                  <a:schemeClr val="bg1"/>
                </a:solidFill>
                <a:cs typeface="Arial" panose="020B0604020202020204" pitchFamily="34" charset="0"/>
              </a:rPr>
              <a:t>Requiring fewer members to propose a region</a:t>
            </a:r>
          </a:p>
          <a:p>
            <a:r>
              <a:rPr lang="en-US" sz="2400" dirty="0">
                <a:solidFill>
                  <a:schemeClr val="bg1"/>
                </a:solidFill>
                <a:cs typeface="Arial" panose="020B0604020202020204" pitchFamily="34" charset="0"/>
              </a:rPr>
              <a:t>Eliminate the need to mail newsletters to people who didn't renew in time. </a:t>
            </a:r>
          </a:p>
          <a:p>
            <a:r>
              <a:rPr lang="en-US" sz="2400" dirty="0">
                <a:hlinkClick r:id="rId2" action="ppaction://hlinkfile"/>
              </a:rPr>
              <a:t>C:\Users\kathy\Documents\SpiderOak Hive\! current\</a:t>
            </a:r>
            <a:r>
              <a:rPr lang="en-US" sz="2400" dirty="0" err="1">
                <a:hlinkClick r:id="rId2" action="ppaction://hlinkfile"/>
              </a:rPr>
              <a:t>teae</a:t>
            </a:r>
            <a:r>
              <a:rPr lang="en-US" sz="2400" dirty="0">
                <a:hlinkClick r:id="rId2" action="ppaction://hlinkfile"/>
              </a:rPr>
              <a:t>\bylaws\2020\Bylaws Excerpts 30JAN20.docx</a:t>
            </a:r>
            <a:endParaRPr lang="en-US" sz="2400" dirty="0"/>
          </a:p>
          <a:p>
            <a:endParaRPr lang="en-US" sz="24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lvl="1"/>
            <a:endParaRPr lang="en-US" sz="2400" dirty="0">
              <a:solidFill>
                <a:schemeClr val="bg1"/>
              </a:solidFill>
            </a:endParaRPr>
          </a:p>
          <a:p>
            <a:pPr lvl="1"/>
            <a:endParaRPr lang="en-US" sz="2400" dirty="0">
              <a:solidFill>
                <a:schemeClr val="bg1"/>
              </a:solidFill>
            </a:endParaRPr>
          </a:p>
          <a:p>
            <a:pPr lvl="1"/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3494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939" y="533400"/>
            <a:ext cx="8229600" cy="591312"/>
          </a:xfrm>
          <a:ln>
            <a:noFill/>
          </a:ln>
        </p:spPr>
        <p:txBody>
          <a:bodyPr>
            <a:noAutofit/>
          </a:bodyPr>
          <a:lstStyle/>
          <a:p>
            <a:pPr algn="r"/>
            <a:r>
              <a:rPr lang="en-US" sz="4400" b="1" dirty="0">
                <a:solidFill>
                  <a:schemeClr val="bg1"/>
                </a:solidFill>
              </a:rPr>
              <a:t>Preservation Class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828800"/>
            <a:ext cx="7924800" cy="48006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Still trying to develop a suitable award for UNRESTORED cars</a:t>
            </a:r>
          </a:p>
          <a:p>
            <a:r>
              <a:rPr lang="en-US" sz="2400" dirty="0">
                <a:solidFill>
                  <a:schemeClr val="bg1"/>
                </a:solidFill>
              </a:rPr>
              <a:t>Several drafts have been distributed and the comments received incorporated. Latest draft sent for your review.</a:t>
            </a:r>
          </a:p>
          <a:p>
            <a:r>
              <a:rPr lang="en-US" sz="2400" dirty="0">
                <a:solidFill>
                  <a:schemeClr val="bg1"/>
                </a:solidFill>
              </a:rPr>
              <a:t>Key Points</a:t>
            </a:r>
          </a:p>
          <a:p>
            <a:pPr lvl="1"/>
            <a:r>
              <a:rPr lang="en-US" sz="2100" dirty="0">
                <a:solidFill>
                  <a:schemeClr val="bg1"/>
                </a:solidFill>
              </a:rPr>
              <a:t>Open to all models</a:t>
            </a:r>
          </a:p>
          <a:p>
            <a:pPr lvl="1"/>
            <a:r>
              <a:rPr lang="en-US" sz="2400" dirty="0">
                <a:solidFill>
                  <a:schemeClr val="bg1"/>
                </a:solidFill>
              </a:rPr>
              <a:t>Judging for Originality ONLY</a:t>
            </a:r>
          </a:p>
          <a:p>
            <a:pPr lvl="1"/>
            <a:r>
              <a:rPr lang="en-US" sz="2400" dirty="0">
                <a:solidFill>
                  <a:schemeClr val="bg1"/>
                </a:solidFill>
              </a:rPr>
              <a:t>Judging is against a standard…NOT other cars</a:t>
            </a:r>
          </a:p>
          <a:p>
            <a:pPr lvl="1"/>
            <a:r>
              <a:rPr lang="en-US" sz="2400" dirty="0">
                <a:solidFill>
                  <a:schemeClr val="bg1"/>
                </a:solidFill>
              </a:rPr>
              <a:t>Awards are perennial…bumper badge</a:t>
            </a:r>
          </a:p>
        </p:txBody>
      </p:sp>
    </p:spTree>
    <p:extLst>
      <p:ext uri="{BB962C8B-B14F-4D97-AF65-F5344CB8AC3E}">
        <p14:creationId xmlns:p14="http://schemas.microsoft.com/office/powerpoint/2010/main" val="6133494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1600200"/>
            <a:ext cx="5638800" cy="12192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Until Next Time …</a:t>
            </a:r>
            <a:br>
              <a:rPr lang="en-US" sz="4400" b="1" dirty="0">
                <a:solidFill>
                  <a:schemeClr val="bg1"/>
                </a:solidFill>
              </a:rPr>
            </a:br>
            <a:endParaRPr lang="en-US" sz="4400" b="1" dirty="0">
              <a:solidFill>
                <a:schemeClr val="bg1"/>
              </a:solidFill>
            </a:endParaRPr>
          </a:p>
        </p:txBody>
      </p:sp>
      <p:pic>
        <p:nvPicPr>
          <p:cNvPr id="21506" name="Picture 2" descr="Image result for sunbeam tig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2590800"/>
            <a:ext cx="4721802" cy="289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93047-DF26-4DD4-A802-E8CAB18410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Minutes of last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0CCDE2-EADF-42A4-BE2C-64B0D842C9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hlinkClick r:id="rId2" action="ppaction://hlinkfile"/>
              </a:rPr>
              <a:t>C:\Users\kathy\Documents\SpiderOak Hive\! current\</a:t>
            </a:r>
            <a:r>
              <a:rPr lang="en-US" sz="2400" dirty="0" err="1">
                <a:hlinkClick r:id="rId2" action="ppaction://hlinkfile"/>
              </a:rPr>
              <a:t>teae</a:t>
            </a:r>
            <a:r>
              <a:rPr lang="en-US" sz="2400" dirty="0">
                <a:hlinkClick r:id="rId2" action="ppaction://hlinkfile"/>
              </a:rPr>
              <a:t>\bylaws\2020\Bylaws Excerpts 30JAN20.docx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11141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819400"/>
            <a:ext cx="5638800" cy="12192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Treasurer’s Report</a:t>
            </a:r>
            <a:br>
              <a:rPr lang="en-US" sz="4400" b="1" dirty="0">
                <a:solidFill>
                  <a:schemeClr val="bg1"/>
                </a:solidFill>
              </a:rPr>
            </a:br>
            <a:r>
              <a:rPr lang="en-US" sz="4400" b="1" dirty="0">
                <a:solidFill>
                  <a:schemeClr val="bg1"/>
                </a:solidFill>
              </a:rPr>
              <a:t>Rob Harter</a:t>
            </a:r>
            <a:br>
              <a:rPr lang="en-US" sz="4400" dirty="0"/>
            </a:br>
            <a:endParaRPr lang="en-US" sz="4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ACAFE-312D-45ED-8EF7-12FD3AD46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25474"/>
          </a:xfrm>
        </p:spPr>
        <p:txBody>
          <a:bodyPr/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Treasurer's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1A785-E3C1-4290-ADBA-68C3353C6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3331"/>
            <a:ext cx="7886700" cy="4351338"/>
          </a:xfrm>
        </p:spPr>
        <p:txBody>
          <a:bodyPr>
            <a:normAutofit fontScale="25000" lnSpcReduction="20000"/>
          </a:bodyPr>
          <a:lstStyle/>
          <a:p>
            <a:pPr lvl="0">
              <a:lnSpc>
                <a:spcPct val="120000"/>
              </a:lnSpc>
            </a:pPr>
            <a:r>
              <a:rPr lang="en-US" sz="8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Observations for Calendar Year (CY) 2017-2019:</a:t>
            </a:r>
          </a:p>
          <a:p>
            <a:pPr lvl="1">
              <a:lnSpc>
                <a:spcPct val="120000"/>
              </a:lnSpc>
            </a:pPr>
            <a:r>
              <a:rPr lang="en-US" sz="8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Balance drops every year – Approx. $1-3K, respectively CY 17-19, dependent on various factors</a:t>
            </a:r>
          </a:p>
          <a:p>
            <a:pPr lvl="2">
              <a:lnSpc>
                <a:spcPct val="120000"/>
              </a:lnSpc>
            </a:pPr>
            <a:r>
              <a:rPr lang="en-US" sz="8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factor - credit (membership) less than debit (newsletter)</a:t>
            </a:r>
          </a:p>
          <a:p>
            <a:pPr lvl="2">
              <a:lnSpc>
                <a:spcPct val="120000"/>
              </a:lnSpc>
            </a:pPr>
            <a:r>
              <a:rPr lang="en-US" sz="8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Newsletter quality/frequency increased in CY 18 </a:t>
            </a:r>
          </a:p>
          <a:p>
            <a:pPr lvl="3">
              <a:lnSpc>
                <a:spcPct val="120000"/>
              </a:lnSpc>
            </a:pPr>
            <a:r>
              <a:rPr lang="en-US" sz="8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Approx. $8K increase for excellent product</a:t>
            </a:r>
          </a:p>
          <a:p>
            <a:pPr lvl="2">
              <a:lnSpc>
                <a:spcPct val="120000"/>
              </a:lnSpc>
            </a:pPr>
            <a:r>
              <a:rPr lang="en-US" sz="8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Offset by positive United (not guaranteed)</a:t>
            </a:r>
          </a:p>
          <a:p>
            <a:pPr lvl="3">
              <a:lnSpc>
                <a:spcPct val="120000"/>
              </a:lnSpc>
            </a:pPr>
            <a:r>
              <a:rPr lang="en-US" sz="8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 19 - Approx. +$7.5K</a:t>
            </a:r>
          </a:p>
          <a:p>
            <a:pPr lvl="3">
              <a:lnSpc>
                <a:spcPct val="120000"/>
              </a:lnSpc>
            </a:pPr>
            <a:r>
              <a:rPr lang="en-US" sz="8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 18 - Approx. +$6.0K</a:t>
            </a:r>
          </a:p>
          <a:p>
            <a:pPr lvl="3">
              <a:lnSpc>
                <a:spcPct val="120000"/>
              </a:lnSpc>
            </a:pPr>
            <a:r>
              <a:rPr lang="en-US" sz="8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 17 - Approx. +$0.4K</a:t>
            </a:r>
          </a:p>
          <a:p>
            <a:pPr lvl="3">
              <a:lnSpc>
                <a:spcPct val="120000"/>
              </a:lnSpc>
            </a:pPr>
            <a:endParaRPr lang="en-US" sz="8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082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E14D929-FC5B-4704-8C48-45AF0DD5E1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19401"/>
              </p:ext>
            </p:extLst>
          </p:nvPr>
        </p:nvGraphicFramePr>
        <p:xfrm>
          <a:off x="809979" y="1371600"/>
          <a:ext cx="7924799" cy="47259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97448">
                  <a:extLst>
                    <a:ext uri="{9D8B030D-6E8A-4147-A177-3AD203B41FA5}">
                      <a16:colId xmlns:a16="http://schemas.microsoft.com/office/drawing/2014/main" val="406544914"/>
                    </a:ext>
                  </a:extLst>
                </a:gridCol>
                <a:gridCol w="323913">
                  <a:extLst>
                    <a:ext uri="{9D8B030D-6E8A-4147-A177-3AD203B41FA5}">
                      <a16:colId xmlns:a16="http://schemas.microsoft.com/office/drawing/2014/main" val="76942064"/>
                    </a:ext>
                  </a:extLst>
                </a:gridCol>
                <a:gridCol w="927567">
                  <a:extLst>
                    <a:ext uri="{9D8B030D-6E8A-4147-A177-3AD203B41FA5}">
                      <a16:colId xmlns:a16="http://schemas.microsoft.com/office/drawing/2014/main" val="503898500"/>
                    </a:ext>
                  </a:extLst>
                </a:gridCol>
                <a:gridCol w="971736">
                  <a:extLst>
                    <a:ext uri="{9D8B030D-6E8A-4147-A177-3AD203B41FA5}">
                      <a16:colId xmlns:a16="http://schemas.microsoft.com/office/drawing/2014/main" val="2798154443"/>
                    </a:ext>
                  </a:extLst>
                </a:gridCol>
                <a:gridCol w="868672">
                  <a:extLst>
                    <a:ext uri="{9D8B030D-6E8A-4147-A177-3AD203B41FA5}">
                      <a16:colId xmlns:a16="http://schemas.microsoft.com/office/drawing/2014/main" val="3538233315"/>
                    </a:ext>
                  </a:extLst>
                </a:gridCol>
                <a:gridCol w="809779">
                  <a:extLst>
                    <a:ext uri="{9D8B030D-6E8A-4147-A177-3AD203B41FA5}">
                      <a16:colId xmlns:a16="http://schemas.microsoft.com/office/drawing/2014/main" val="1598724840"/>
                    </a:ext>
                  </a:extLst>
                </a:gridCol>
                <a:gridCol w="88340">
                  <a:extLst>
                    <a:ext uri="{9D8B030D-6E8A-4147-A177-3AD203B41FA5}">
                      <a16:colId xmlns:a16="http://schemas.microsoft.com/office/drawing/2014/main" val="1053007498"/>
                    </a:ext>
                  </a:extLst>
                </a:gridCol>
                <a:gridCol w="868672">
                  <a:extLst>
                    <a:ext uri="{9D8B030D-6E8A-4147-A177-3AD203B41FA5}">
                      <a16:colId xmlns:a16="http://schemas.microsoft.com/office/drawing/2014/main" val="1306058331"/>
                    </a:ext>
                  </a:extLst>
                </a:gridCol>
                <a:gridCol w="868672">
                  <a:extLst>
                    <a:ext uri="{9D8B030D-6E8A-4147-A177-3AD203B41FA5}">
                      <a16:colId xmlns:a16="http://schemas.microsoft.com/office/drawing/2014/main" val="2038063975"/>
                    </a:ext>
                  </a:extLst>
                </a:gridCol>
              </a:tblGrid>
              <a:tr h="21312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39275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sng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2019 - Q1</a:t>
                      </a:r>
                      <a:endParaRPr lang="en-US" sz="1100" b="1" i="0" u="sng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sng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2019 - Q2</a:t>
                      </a:r>
                      <a:endParaRPr lang="en-US" sz="1100" b="1" i="0" u="sng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sng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2019 - Q3</a:t>
                      </a:r>
                      <a:endParaRPr lang="en-US" sz="1100" b="1" i="0" u="sng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sng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2019 - Q4</a:t>
                      </a:r>
                      <a:endParaRPr lang="en-US" sz="1100" b="1" i="0" u="sng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sng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sng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 YTD</a:t>
                      </a:r>
                      <a:endParaRPr lang="en-US" sz="1100" b="1" i="0" u="sng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sng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88773262"/>
                  </a:ext>
                </a:extLst>
              </a:tr>
              <a:tr h="15096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44701296"/>
                  </a:ext>
                </a:extLst>
              </a:tr>
              <a:tr h="150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BEGINNING BALANCE</a:t>
                      </a:r>
                      <a:endParaRPr lang="en-US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20,553.25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20,697.72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20,144.77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18,200.33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20,553.25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46756340"/>
                  </a:ext>
                </a:extLst>
              </a:tr>
              <a:tr h="15096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64777741"/>
                  </a:ext>
                </a:extLst>
              </a:tr>
              <a:tr h="150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Credits/Income</a:t>
                      </a:r>
                      <a:endParaRPr lang="en-US" sz="1100" b="0" i="0" u="sng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11146042"/>
                  </a:ext>
                </a:extLst>
              </a:tr>
              <a:tr h="150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Membership Income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288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4,530.42 </a:t>
                      </a:r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4,263.99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4,805.87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1,906.96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15,507.24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34796808"/>
                  </a:ext>
                </a:extLst>
              </a:tr>
              <a:tr h="150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Regalia (net)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288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-  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-  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-  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-  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-  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10783170"/>
                  </a:ext>
                </a:extLst>
              </a:tr>
              <a:tr h="150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Income (Regional Events)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288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-  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216.73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-  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-  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216.73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13893680"/>
                  </a:ext>
                </a:extLst>
              </a:tr>
              <a:tr h="177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United Registrations</a:t>
                      </a:r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288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-   </a:t>
                      </a:r>
                      <a:endParaRPr lang="en-US" sz="1100" b="0" i="0" u="sng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3,769.16 </a:t>
                      </a:r>
                      <a:endParaRPr lang="en-US" sz="1100" b="0" i="0" u="sng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16,232.02 </a:t>
                      </a:r>
                      <a:endParaRPr lang="en-US" sz="1100" b="0" i="0" u="sng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-   </a:t>
                      </a:r>
                      <a:endParaRPr lang="en-US" sz="1100" b="0" i="0" u="sng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20,001.18 </a:t>
                      </a:r>
                      <a:endParaRPr lang="en-US" sz="1100" b="0" i="0" u="sng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55038136"/>
                  </a:ext>
                </a:extLst>
              </a:tr>
              <a:tr h="15096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4,530.42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8,249.88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21,037.89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1,906.96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35,725.15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10167714"/>
                  </a:ext>
                </a:extLst>
              </a:tr>
              <a:tr h="150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Debits/Expense</a:t>
                      </a:r>
                      <a:endParaRPr lang="en-US" sz="1100" b="0" i="0" u="sng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39707097"/>
                  </a:ext>
                </a:extLst>
              </a:tr>
              <a:tr h="150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Newsletter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288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(4,898.77)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(6,169.58)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(4,849.68)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(4,144.86)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(20,062.89)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66726144"/>
                  </a:ext>
                </a:extLst>
              </a:tr>
              <a:tr h="150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Club Administration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288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(1,984.57)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(1,031.89)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(206.48)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(211.37)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(3,434.31)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70508862"/>
                  </a:ext>
                </a:extLst>
              </a:tr>
              <a:tr h="150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Miscellaneous Expense</a:t>
                      </a:r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288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-  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-  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-  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-  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-  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359344"/>
                  </a:ext>
                </a:extLst>
              </a:tr>
              <a:tr h="150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United withdrawals</a:t>
                      </a:r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288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-   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-   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(12,255.14)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(221.25)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(12,476.39)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United</a:t>
                      </a:r>
                    </a:p>
                  </a:txBody>
                  <a:tcPr marL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10329471"/>
                  </a:ext>
                </a:extLst>
              </a:tr>
              <a:tr h="177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Future United withdrawals</a:t>
                      </a:r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288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-   </a:t>
                      </a:r>
                      <a:endParaRPr lang="en-US" sz="1100" b="0" i="0" u="sng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-   </a:t>
                      </a:r>
                      <a:endParaRPr lang="en-US" sz="1100" b="0" i="0" u="sng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(2,968.75)</a:t>
                      </a:r>
                      <a:endParaRPr lang="en-US" sz="1100" b="0" i="0" u="sng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-   </a:t>
                      </a:r>
                      <a:endParaRPr lang="en-US" sz="1100" b="0" i="0" u="sng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(2,968.75)</a:t>
                      </a:r>
                      <a:endParaRPr lang="en-US" sz="1100" b="0" i="0" u="sng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7,524.79</a:t>
                      </a:r>
                    </a:p>
                  </a:txBody>
                  <a:tcPr marL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59828620"/>
                  </a:ext>
                </a:extLst>
              </a:tr>
              <a:tr h="15096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(6,883.34)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(7,201.47)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(20,280.05)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(4,577.48)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(38,942.34)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67629826"/>
                  </a:ext>
                </a:extLst>
              </a:tr>
              <a:tr h="15096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46085986"/>
                  </a:ext>
                </a:extLst>
              </a:tr>
              <a:tr h="15984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Gain/(Loss)</a:t>
                      </a:r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(2,352.92)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1,048.41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757.84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(2,670.52)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(3,217.19)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96690200"/>
                  </a:ext>
                </a:extLst>
              </a:tr>
              <a:tr h="15984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8136010"/>
                  </a:ext>
                </a:extLst>
              </a:tr>
              <a:tr h="150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ENDING BOOK BALANCE</a:t>
                      </a:r>
                      <a:endParaRPr lang="en-US" sz="11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18,200.33 </a:t>
                      </a:r>
                      <a:endParaRPr lang="en-US" sz="11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19,248.74 </a:t>
                      </a:r>
                      <a:endParaRPr lang="en-US" sz="11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20,006.58 </a:t>
                      </a:r>
                      <a:endParaRPr lang="en-US" sz="11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17,336.06 </a:t>
                      </a:r>
                      <a:endParaRPr lang="en-US" sz="11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17,336.06 </a:t>
                      </a:r>
                      <a:endParaRPr lang="en-US" sz="11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41418324"/>
                  </a:ext>
                </a:extLst>
              </a:tr>
              <a:tr h="150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Outstanding Checks</a:t>
                      </a:r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2,885.50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412.00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1,415.37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1,633.19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1,633.19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32461739"/>
                  </a:ext>
                </a:extLst>
              </a:tr>
              <a:tr h="150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Deposits in Transit</a:t>
                      </a:r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-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-  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-  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-  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-  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97718306"/>
                  </a:ext>
                </a:extLst>
              </a:tr>
              <a:tr h="14208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74313541"/>
                  </a:ext>
                </a:extLst>
              </a:tr>
              <a:tr h="150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Balance per Bank Statement</a:t>
                      </a:r>
                      <a:endParaRPr lang="en-US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21,085.83 </a:t>
                      </a:r>
                      <a:endParaRPr lang="en-US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19,660.74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21,421.95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18,969.25 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18,969.25 </a:t>
                      </a:r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44034839"/>
                  </a:ext>
                </a:extLst>
              </a:tr>
              <a:tr h="150965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 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 </a:t>
                      </a:r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54294793"/>
                  </a:ext>
                </a:extLst>
              </a:tr>
              <a:tr h="150965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6119200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7F7A9AF-EBED-463C-91E7-815C058EE53B}"/>
              </a:ext>
            </a:extLst>
          </p:cNvPr>
          <p:cNvSpPr txBox="1"/>
          <p:nvPr/>
        </p:nvSpPr>
        <p:spPr>
          <a:xfrm>
            <a:off x="4343400" y="45720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 TEAE Treasurer’s Report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8AF787-F239-4033-8973-A83F62AAD73B}"/>
              </a:ext>
            </a:extLst>
          </p:cNvPr>
          <p:cNvSpPr txBox="1"/>
          <p:nvPr/>
        </p:nvSpPr>
        <p:spPr>
          <a:xfrm>
            <a:off x="478929" y="6377502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 Crosse United</a:t>
            </a:r>
          </a:p>
        </p:txBody>
      </p:sp>
    </p:spTree>
    <p:extLst>
      <p:ext uri="{BB962C8B-B14F-4D97-AF65-F5344CB8AC3E}">
        <p14:creationId xmlns:p14="http://schemas.microsoft.com/office/powerpoint/2010/main" val="913412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022A6B8-5F5D-4081-949A-2967094F5A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84193"/>
              </p:ext>
            </p:extLst>
          </p:nvPr>
        </p:nvGraphicFramePr>
        <p:xfrm>
          <a:off x="838200" y="1447800"/>
          <a:ext cx="7772398" cy="4406265"/>
        </p:xfrm>
        <a:graphic>
          <a:graphicData uri="http://schemas.openxmlformats.org/drawingml/2006/table">
            <a:tbl>
              <a:tblPr/>
              <a:tblGrid>
                <a:gridCol w="2330507">
                  <a:extLst>
                    <a:ext uri="{9D8B030D-6E8A-4147-A177-3AD203B41FA5}">
                      <a16:colId xmlns:a16="http://schemas.microsoft.com/office/drawing/2014/main" val="2806257486"/>
                    </a:ext>
                  </a:extLst>
                </a:gridCol>
                <a:gridCol w="95464">
                  <a:extLst>
                    <a:ext uri="{9D8B030D-6E8A-4147-A177-3AD203B41FA5}">
                      <a16:colId xmlns:a16="http://schemas.microsoft.com/office/drawing/2014/main" val="1346736912"/>
                    </a:ext>
                  </a:extLst>
                </a:gridCol>
                <a:gridCol w="1093637">
                  <a:extLst>
                    <a:ext uri="{9D8B030D-6E8A-4147-A177-3AD203B41FA5}">
                      <a16:colId xmlns:a16="http://schemas.microsoft.com/office/drawing/2014/main" val="4215413292"/>
                    </a:ext>
                  </a:extLst>
                </a:gridCol>
                <a:gridCol w="923303">
                  <a:extLst>
                    <a:ext uri="{9D8B030D-6E8A-4147-A177-3AD203B41FA5}">
                      <a16:colId xmlns:a16="http://schemas.microsoft.com/office/drawing/2014/main" val="4021907102"/>
                    </a:ext>
                  </a:extLst>
                </a:gridCol>
                <a:gridCol w="825377">
                  <a:extLst>
                    <a:ext uri="{9D8B030D-6E8A-4147-A177-3AD203B41FA5}">
                      <a16:colId xmlns:a16="http://schemas.microsoft.com/office/drawing/2014/main" val="1268167529"/>
                    </a:ext>
                  </a:extLst>
                </a:gridCol>
                <a:gridCol w="769420">
                  <a:extLst>
                    <a:ext uri="{9D8B030D-6E8A-4147-A177-3AD203B41FA5}">
                      <a16:colId xmlns:a16="http://schemas.microsoft.com/office/drawing/2014/main" val="2707130531"/>
                    </a:ext>
                  </a:extLst>
                </a:gridCol>
                <a:gridCol w="83936">
                  <a:extLst>
                    <a:ext uri="{9D8B030D-6E8A-4147-A177-3AD203B41FA5}">
                      <a16:colId xmlns:a16="http://schemas.microsoft.com/office/drawing/2014/main" val="2193380591"/>
                    </a:ext>
                  </a:extLst>
                </a:gridCol>
                <a:gridCol w="825377">
                  <a:extLst>
                    <a:ext uri="{9D8B030D-6E8A-4147-A177-3AD203B41FA5}">
                      <a16:colId xmlns:a16="http://schemas.microsoft.com/office/drawing/2014/main" val="1333284933"/>
                    </a:ext>
                  </a:extLst>
                </a:gridCol>
                <a:gridCol w="825377">
                  <a:extLst>
                    <a:ext uri="{9D8B030D-6E8A-4147-A177-3AD203B41FA5}">
                      <a16:colId xmlns:a16="http://schemas.microsoft.com/office/drawing/2014/main" val="19454289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sng" strike="noStrike">
                          <a:effectLst/>
                          <a:latin typeface="Arial" panose="020B0604020202020204" pitchFamily="34" charset="0"/>
                        </a:rPr>
                        <a:t>2018 - Q1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sng" strike="noStrike">
                          <a:effectLst/>
                          <a:latin typeface="Arial" panose="020B0604020202020204" pitchFamily="34" charset="0"/>
                        </a:rPr>
                        <a:t>2018 - Q2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sng" strike="noStrike">
                          <a:effectLst/>
                          <a:latin typeface="Arial" panose="020B0604020202020204" pitchFamily="34" charset="0"/>
                        </a:rPr>
                        <a:t>2018 - Q3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sng" strike="noStrike">
                          <a:effectLst/>
                          <a:latin typeface="Arial" panose="020B0604020202020204" pitchFamily="34" charset="0"/>
                        </a:rPr>
                        <a:t>2018 - Q4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>
                          <a:effectLst/>
                          <a:latin typeface="Arial" panose="020B0604020202020204" pitchFamily="34" charset="0"/>
                        </a:rPr>
                        <a:t>2018 YTD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9968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90130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effectLst/>
                          <a:latin typeface="Arial" panose="020B0604020202020204" pitchFamily="34" charset="0"/>
                        </a:rPr>
                        <a:t>BEGINNING BALANCE</a:t>
                      </a:r>
                    </a:p>
                  </a:txBody>
                  <a:tcPr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    22,281.47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22,281.47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   22,249.14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17,552.88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22,281.47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86653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72956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effectLst/>
                          <a:latin typeface="Arial" panose="020B0604020202020204" pitchFamily="34" charset="0"/>
                        </a:rPr>
                        <a:t>Credits/Income</a:t>
                      </a:r>
                    </a:p>
                  </a:txBody>
                  <a:tcPr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0771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Membership Income</a:t>
                      </a:r>
                    </a:p>
                  </a:txBody>
                  <a:tcPr marL="18288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4,006.52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       4,163.65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    4,137.97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   4,782.10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17,090.24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07049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Regalia (net)</a:t>
                      </a:r>
                    </a:p>
                  </a:txBody>
                  <a:tcPr marL="18288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39043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Other Income (Regional Events)</a:t>
                      </a:r>
                    </a:p>
                  </a:txBody>
                  <a:tcPr marL="18288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   450.00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 450.00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672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Current United Registrations</a:t>
                      </a:r>
                    </a:p>
                  </a:txBody>
                  <a:tcPr marL="18288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>
                          <a:effectLst/>
                          <a:latin typeface="Arial" panose="020B0604020202020204" pitchFamily="34" charset="0"/>
                        </a:rPr>
                        <a:t>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>
                          <a:effectLst/>
                          <a:latin typeface="Arial" panose="020B0604020202020204" pitchFamily="34" charset="0"/>
                        </a:rPr>
                        <a:t>       1,836.53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effectLst/>
                          <a:latin typeface="Arial" panose="020B0604020202020204" pitchFamily="34" charset="0"/>
                        </a:rPr>
                        <a:t>   18,580.11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effectLst/>
                          <a:latin typeface="Arial" panose="020B0604020202020204" pitchFamily="34" charset="0"/>
                        </a:rPr>
                        <a:t>      595.00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>
                          <a:effectLst/>
                          <a:latin typeface="Arial" panose="020B0604020202020204" pitchFamily="34" charset="0"/>
                        </a:rPr>
                        <a:t>   21,011.64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20949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4,456.52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 6,000.18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   22,718.08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   5,377.10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38,551.88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13608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>
                          <a:effectLst/>
                          <a:latin typeface="Arial" panose="020B0604020202020204" pitchFamily="34" charset="0"/>
                        </a:rPr>
                        <a:t>Debits/Expense</a:t>
                      </a:r>
                    </a:p>
                  </a:txBody>
                  <a:tcPr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94966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Newsletter</a:t>
                      </a:r>
                    </a:p>
                  </a:txBody>
                  <a:tcPr marL="18288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(5,421.57)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 (5,086.56)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(4,793.53)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(5,145.83)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(20,447.49)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6744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Club Administration</a:t>
                      </a:r>
                    </a:p>
                  </a:txBody>
                  <a:tcPr marL="18288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(1,504.54)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    (912.55)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 (131.03)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(846.67)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(3,394.79)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29413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Miscellaneous Expense</a:t>
                      </a:r>
                    </a:p>
                  </a:txBody>
                  <a:tcPr marL="18288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(1,634.00)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(1,634.00)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03204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Current United withdrawals</a:t>
                      </a:r>
                    </a:p>
                  </a:txBody>
                  <a:tcPr marL="18288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   (625.00)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     (24.00)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(14,254.82)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  (50.00)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(14,953.82)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United</a:t>
                      </a:r>
                    </a:p>
                  </a:txBody>
                  <a:tcPr marL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4032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Future United withdrawals</a:t>
                      </a:r>
                    </a:p>
                  </a:txBody>
                  <a:tcPr marL="18288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>
                          <a:effectLst/>
                          <a:latin typeface="Arial" panose="020B0604020202020204" pitchFamily="34" charset="0"/>
                        </a:rPr>
                        <a:t>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>
                          <a:effectLst/>
                          <a:latin typeface="Arial" panose="020B0604020202020204" pitchFamily="34" charset="0"/>
                        </a:rPr>
                        <a:t>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>
                          <a:effectLst/>
                          <a:latin typeface="Arial" panose="020B0604020202020204" pitchFamily="34" charset="0"/>
                        </a:rPr>
                        <a:t>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>
                          <a:effectLst/>
                          <a:latin typeface="Arial" panose="020B0604020202020204" pitchFamily="34" charset="0"/>
                        </a:rPr>
                        <a:t>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6,057.82</a:t>
                      </a:r>
                    </a:p>
                  </a:txBody>
                  <a:tcPr marL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40002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(9,185.11)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 (6,023.11)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(19,179.38)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(6,042.50)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(40,430.10)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73778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663448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Gain/(Loss)</a:t>
                      </a:r>
                    </a:p>
                  </a:txBody>
                  <a:tcPr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(4,728.59)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     (22.93)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3,538.70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(665.40)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(1,878.22)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71245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65918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ENDING BOOK BALANCE</a:t>
                      </a:r>
                    </a:p>
                  </a:txBody>
                  <a:tcPr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    17,552.88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     17,529.95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   21,068.65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 20,403.25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   20,403.25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30188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Outstanding Checks</a:t>
                      </a:r>
                    </a:p>
                  </a:txBody>
                  <a:tcPr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2,046.42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    625.00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5,378.47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150.00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       150.00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94400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Deposits in Transit</a:t>
                      </a:r>
                    </a:p>
                  </a:txBody>
                  <a:tcPr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           -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946162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70645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effectLst/>
                          <a:latin typeface="Arial" panose="020B0604020202020204" pitchFamily="34" charset="0"/>
                        </a:rPr>
                        <a:t>Balance per Bank Statement</a:t>
                      </a:r>
                    </a:p>
                  </a:txBody>
                  <a:tcPr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effectLst/>
                          <a:latin typeface="Arial" panose="020B0604020202020204" pitchFamily="34" charset="0"/>
                        </a:rPr>
                        <a:t>    19,599.30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18,154.95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26,447.12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20,553.25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20,553.25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71961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10928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AD197B3-9497-4F79-BABC-A3F31F35C9F5}"/>
              </a:ext>
            </a:extLst>
          </p:cNvPr>
          <p:cNvSpPr txBox="1"/>
          <p:nvPr/>
        </p:nvSpPr>
        <p:spPr>
          <a:xfrm>
            <a:off x="4343400" y="45720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TEAE Treasurer’s Report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A31CA-7599-41F7-B5C6-0D84AA435C60}"/>
              </a:ext>
            </a:extLst>
          </p:cNvPr>
          <p:cNvSpPr txBox="1"/>
          <p:nvPr/>
        </p:nvSpPr>
        <p:spPr>
          <a:xfrm>
            <a:off x="1219200" y="60960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Long Island United</a:t>
            </a:r>
          </a:p>
        </p:txBody>
      </p:sp>
    </p:spTree>
    <p:extLst>
      <p:ext uri="{BB962C8B-B14F-4D97-AF65-F5344CB8AC3E}">
        <p14:creationId xmlns:p14="http://schemas.microsoft.com/office/powerpoint/2010/main" val="826809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8EB1799-D7EE-4F44-9002-28C2AF5075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873675"/>
              </p:ext>
            </p:extLst>
          </p:nvPr>
        </p:nvGraphicFramePr>
        <p:xfrm>
          <a:off x="838200" y="1524000"/>
          <a:ext cx="7772399" cy="4396740"/>
        </p:xfrm>
        <a:graphic>
          <a:graphicData uri="http://schemas.openxmlformats.org/drawingml/2006/table">
            <a:tbl>
              <a:tblPr/>
              <a:tblGrid>
                <a:gridCol w="2331852">
                  <a:extLst>
                    <a:ext uri="{9D8B030D-6E8A-4147-A177-3AD203B41FA5}">
                      <a16:colId xmlns:a16="http://schemas.microsoft.com/office/drawing/2014/main" val="2365353354"/>
                    </a:ext>
                  </a:extLst>
                </a:gridCol>
                <a:gridCol w="146252">
                  <a:extLst>
                    <a:ext uri="{9D8B030D-6E8A-4147-A177-3AD203B41FA5}">
                      <a16:colId xmlns:a16="http://schemas.microsoft.com/office/drawing/2014/main" val="2139243651"/>
                    </a:ext>
                  </a:extLst>
                </a:gridCol>
                <a:gridCol w="906360">
                  <a:extLst>
                    <a:ext uri="{9D8B030D-6E8A-4147-A177-3AD203B41FA5}">
                      <a16:colId xmlns:a16="http://schemas.microsoft.com/office/drawing/2014/main" val="4067860642"/>
                    </a:ext>
                  </a:extLst>
                </a:gridCol>
                <a:gridCol w="949521">
                  <a:extLst>
                    <a:ext uri="{9D8B030D-6E8A-4147-A177-3AD203B41FA5}">
                      <a16:colId xmlns:a16="http://schemas.microsoft.com/office/drawing/2014/main" val="1861980528"/>
                    </a:ext>
                  </a:extLst>
                </a:gridCol>
                <a:gridCol w="848814">
                  <a:extLst>
                    <a:ext uri="{9D8B030D-6E8A-4147-A177-3AD203B41FA5}">
                      <a16:colId xmlns:a16="http://schemas.microsoft.com/office/drawing/2014/main" val="2498215205"/>
                    </a:ext>
                  </a:extLst>
                </a:gridCol>
                <a:gridCol w="791266">
                  <a:extLst>
                    <a:ext uri="{9D8B030D-6E8A-4147-A177-3AD203B41FA5}">
                      <a16:colId xmlns:a16="http://schemas.microsoft.com/office/drawing/2014/main" val="3859200568"/>
                    </a:ext>
                  </a:extLst>
                </a:gridCol>
                <a:gridCol w="100706">
                  <a:extLst>
                    <a:ext uri="{9D8B030D-6E8A-4147-A177-3AD203B41FA5}">
                      <a16:colId xmlns:a16="http://schemas.microsoft.com/office/drawing/2014/main" val="3816798532"/>
                    </a:ext>
                  </a:extLst>
                </a:gridCol>
                <a:gridCol w="848814">
                  <a:extLst>
                    <a:ext uri="{9D8B030D-6E8A-4147-A177-3AD203B41FA5}">
                      <a16:colId xmlns:a16="http://schemas.microsoft.com/office/drawing/2014/main" val="1154499843"/>
                    </a:ext>
                  </a:extLst>
                </a:gridCol>
                <a:gridCol w="848814">
                  <a:extLst>
                    <a:ext uri="{9D8B030D-6E8A-4147-A177-3AD203B41FA5}">
                      <a16:colId xmlns:a16="http://schemas.microsoft.com/office/drawing/2014/main" val="6975940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09298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sng" strike="noStrike">
                          <a:effectLst/>
                          <a:latin typeface="Arial" panose="020B0604020202020204" pitchFamily="34" charset="0"/>
                        </a:rPr>
                        <a:t>2017 - Q1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sng" strike="noStrike">
                          <a:effectLst/>
                          <a:latin typeface="Arial" panose="020B0604020202020204" pitchFamily="34" charset="0"/>
                        </a:rPr>
                        <a:t>2017 - Q2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sng" strike="noStrike">
                          <a:effectLst/>
                          <a:latin typeface="Arial" panose="020B0604020202020204" pitchFamily="34" charset="0"/>
                        </a:rPr>
                        <a:t>2017 - Q3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sng" strike="noStrike">
                          <a:effectLst/>
                          <a:latin typeface="Arial" panose="020B0604020202020204" pitchFamily="34" charset="0"/>
                        </a:rPr>
                        <a:t>2017 - Q4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>
                          <a:effectLst/>
                          <a:latin typeface="Arial" panose="020B0604020202020204" pitchFamily="34" charset="0"/>
                        </a:rPr>
                        <a:t>2017 YTD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12873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48799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BEGINNING BALANCE</a:t>
                      </a:r>
                    </a:p>
                  </a:txBody>
                  <a:tcPr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23,473.17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23,473.17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69934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35456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effectLst/>
                          <a:latin typeface="Arial" panose="020B0604020202020204" pitchFamily="34" charset="0"/>
                        </a:rPr>
                        <a:t>Credits/Income</a:t>
                      </a:r>
                    </a:p>
                  </a:txBody>
                  <a:tcPr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06323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Membership Income</a:t>
                      </a:r>
                    </a:p>
                  </a:txBody>
                  <a:tcPr marL="18288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5,115.73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 3,789.27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3,339.58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   4,058.34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16,302.92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90152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Regalia (net)</a:t>
                      </a:r>
                    </a:p>
                  </a:txBody>
                  <a:tcPr marL="18288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         189.12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    279.41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 165.00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 633.53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66387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Other Income (Regional events)</a:t>
                      </a:r>
                    </a:p>
                  </a:txBody>
                  <a:tcPr marL="18288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    421.81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 421.81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6512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Current United Registrations</a:t>
                      </a:r>
                    </a:p>
                  </a:txBody>
                  <a:tcPr marL="18288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>
                          <a:effectLst/>
                          <a:latin typeface="Arial" panose="020B0604020202020204" pitchFamily="34" charset="0"/>
                        </a:rPr>
                        <a:t>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>
                          <a:effectLst/>
                          <a:latin typeface="Arial" panose="020B0604020202020204" pitchFamily="34" charset="0"/>
                        </a:rPr>
                        <a:t>       5,849.00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>
                          <a:effectLst/>
                          <a:latin typeface="Arial" panose="020B0604020202020204" pitchFamily="34" charset="0"/>
                        </a:rPr>
                        <a:t>   15,302.00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effectLst/>
                          <a:latin typeface="Arial" panose="020B0604020202020204" pitchFamily="34" charset="0"/>
                        </a:rPr>
                        <a:t>      120.00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>
                          <a:effectLst/>
                          <a:latin typeface="Arial" panose="020B0604020202020204" pitchFamily="34" charset="0"/>
                        </a:rPr>
                        <a:t>   21,271.00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404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5,304.85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10,339.49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18,806.58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4,178.34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38,629.26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69745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effectLst/>
                          <a:latin typeface="Arial" panose="020B0604020202020204" pitchFamily="34" charset="0"/>
                        </a:rPr>
                        <a:t>Debits/Expense</a:t>
                      </a:r>
                    </a:p>
                  </a:txBody>
                  <a:tcPr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45048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Newsletter</a:t>
                      </a:r>
                    </a:p>
                  </a:txBody>
                  <a:tcPr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(2,629.00)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 (4,576.00)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(1,354.57)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(3,716.51)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(12,276.08)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82544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Club Administration</a:t>
                      </a:r>
                    </a:p>
                  </a:txBody>
                  <a:tcPr marL="18288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(2,253.55)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    (216.90)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 (171.92)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(600.54)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(3,242.91)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56118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Miscellaneous Expense</a:t>
                      </a:r>
                    </a:p>
                  </a:txBody>
                  <a:tcPr marL="18288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43580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Current United withdrawals</a:t>
                      </a:r>
                    </a:p>
                  </a:txBody>
                  <a:tcPr marL="18288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    (548.46)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(20,303.51)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(20,851.97)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United</a:t>
                      </a:r>
                    </a:p>
                  </a:txBody>
                  <a:tcPr marL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9287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Future United withdrawals</a:t>
                      </a:r>
                    </a:p>
                  </a:txBody>
                  <a:tcPr marL="18288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 (3,000.00)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(450.00)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(3,450.00)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419.03</a:t>
                      </a:r>
                    </a:p>
                  </a:txBody>
                  <a:tcPr marL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45240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(4,882.55)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 (8,341.36)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(21,830.00)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(4,767.05)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(39,820.96)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06061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084101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Gain/(Loss)</a:t>
                      </a:r>
                    </a:p>
                  </a:txBody>
                  <a:tcPr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   422.30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       1,998.13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(3,023.42)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  (588.71)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  (1,191.70)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822737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17316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ENDING BOOK BALANCE</a:t>
                      </a:r>
                    </a:p>
                  </a:txBody>
                  <a:tcPr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    23,895.47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     25,893.60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   22,870.18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 22,281.47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effectLst/>
                          <a:latin typeface="Arial" panose="020B0604020202020204" pitchFamily="34" charset="0"/>
                        </a:rPr>
                        <a:t>   22,281.47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28056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Outstanding Checks</a:t>
                      </a:r>
                    </a:p>
                  </a:txBody>
                  <a:tcPr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   12,145.78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06084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Deposits in Transit</a:t>
                      </a:r>
                    </a:p>
                  </a:txBody>
                  <a:tcPr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845540"/>
                  </a:ext>
                </a:extLst>
              </a:tr>
              <a:tr h="1143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93631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effectLst/>
                          <a:latin typeface="Arial" panose="020B0604020202020204" pitchFamily="34" charset="0"/>
                        </a:rPr>
                        <a:t>Balance per Bank Statement</a:t>
                      </a:r>
                    </a:p>
                  </a:txBody>
                  <a:tcPr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    23,895.47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  25,893.60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  22,870.18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 22,281.47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   34,427.25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5601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241AF70-36B6-441B-9DE4-3BC4868AB806}"/>
              </a:ext>
            </a:extLst>
          </p:cNvPr>
          <p:cNvSpPr txBox="1"/>
          <p:nvPr/>
        </p:nvSpPr>
        <p:spPr>
          <a:xfrm>
            <a:off x="4343400" y="45720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 TEAE Treasurer’s Report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CB626D-38F7-4223-9CA5-38FA7D4BB431}"/>
              </a:ext>
            </a:extLst>
          </p:cNvPr>
          <p:cNvSpPr txBox="1"/>
          <p:nvPr/>
        </p:nvSpPr>
        <p:spPr>
          <a:xfrm>
            <a:off x="1219200" y="60960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Stanton United</a:t>
            </a:r>
          </a:p>
        </p:txBody>
      </p:sp>
    </p:spTree>
    <p:extLst>
      <p:ext uri="{BB962C8B-B14F-4D97-AF65-F5344CB8AC3E}">
        <p14:creationId xmlns:p14="http://schemas.microsoft.com/office/powerpoint/2010/main" val="4114793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10453</TotalTime>
  <Words>2438</Words>
  <Application>Microsoft Office PowerPoint</Application>
  <PresentationFormat>On-screen Show (4:3)</PresentationFormat>
  <Paragraphs>789</Paragraphs>
  <Slides>35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Office Theme</vt:lpstr>
      <vt:lpstr>Board of Directors Web Conference February 2020</vt:lpstr>
      <vt:lpstr>Agenda</vt:lpstr>
      <vt:lpstr>Reports</vt:lpstr>
      <vt:lpstr>Minutes of last meeting</vt:lpstr>
      <vt:lpstr>Treasurer’s Report Rob Harter </vt:lpstr>
      <vt:lpstr>Treasurer's Report</vt:lpstr>
      <vt:lpstr>PowerPoint Presentation</vt:lpstr>
      <vt:lpstr>PowerPoint Presentation</vt:lpstr>
      <vt:lpstr>PowerPoint Presentation</vt:lpstr>
      <vt:lpstr>Editor’s Report Kerch McConlogue   </vt:lpstr>
      <vt:lpstr>PowerPoint Presentation</vt:lpstr>
      <vt:lpstr>PowerPoint Presentation</vt:lpstr>
      <vt:lpstr>PowerPoint Presentation</vt:lpstr>
      <vt:lpstr>PowerPoint Presentation</vt:lpstr>
      <vt:lpstr>Board Website </vt:lpstr>
      <vt:lpstr>Membership Report Joe McConlogue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United Report  2020 Jim Lindner </vt:lpstr>
      <vt:lpstr>PowerPoint Presentation</vt:lpstr>
      <vt:lpstr>Old Business </vt:lpstr>
      <vt:lpstr>SUNI UPDATE</vt:lpstr>
      <vt:lpstr>Income vs Expenses</vt:lpstr>
      <vt:lpstr>PowerPoint Presentation</vt:lpstr>
      <vt:lpstr>    Additional Reports Keep reports to 2 minutes </vt:lpstr>
      <vt:lpstr>New Business </vt:lpstr>
      <vt:lpstr>Regional Reps</vt:lpstr>
      <vt:lpstr>Amendments to Bylaws</vt:lpstr>
      <vt:lpstr>Preservation Class</vt:lpstr>
      <vt:lpstr>Until Next Time 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Joe Parlanti</dc:creator>
  <cp:lastModifiedBy>Kerch McConlogue</cp:lastModifiedBy>
  <cp:revision>151</cp:revision>
  <cp:lastPrinted>2020-02-05T22:07:06Z</cp:lastPrinted>
  <dcterms:created xsi:type="dcterms:W3CDTF">2017-02-25T17:00:20Z</dcterms:created>
  <dcterms:modified xsi:type="dcterms:W3CDTF">2020-02-06T18:21:57Z</dcterms:modified>
</cp:coreProperties>
</file>