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85" r:id="rId6"/>
    <p:sldId id="261" r:id="rId7"/>
    <p:sldId id="301" r:id="rId8"/>
    <p:sldId id="300" r:id="rId9"/>
    <p:sldId id="265" r:id="rId10"/>
    <p:sldId id="302" r:id="rId11"/>
    <p:sldId id="267" r:id="rId12"/>
    <p:sldId id="308" r:id="rId13"/>
    <p:sldId id="309" r:id="rId14"/>
    <p:sldId id="268" r:id="rId15"/>
    <p:sldId id="262" r:id="rId16"/>
    <p:sldId id="269" r:id="rId17"/>
    <p:sldId id="290" r:id="rId18"/>
    <p:sldId id="298" r:id="rId19"/>
    <p:sldId id="304" r:id="rId20"/>
    <p:sldId id="299" r:id="rId21"/>
    <p:sldId id="305" r:id="rId22"/>
    <p:sldId id="306" r:id="rId23"/>
    <p:sldId id="307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15" autoAdjust="0"/>
  </p:normalViewPr>
  <p:slideViewPr>
    <p:cSldViewPr>
      <p:cViewPr varScale="1">
        <p:scale>
          <a:sx n="88" d="100"/>
          <a:sy n="88" d="100"/>
        </p:scale>
        <p:origin x="3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969F69-3436-420D-9715-5F62431FFBF8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5FD55D-4E52-492C-A889-C4CA43589B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3964CA-5CCD-4CA8-96B3-AEFEDB4F7B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Board of Directors</a:t>
            </a:r>
            <a:br>
              <a:rPr lang="en-US" dirty="0"/>
            </a:br>
            <a:r>
              <a:rPr lang="en-US" dirty="0"/>
              <a:t>Meeting</a:t>
            </a:r>
            <a:br>
              <a:rPr lang="en-US" dirty="0"/>
            </a:br>
            <a:r>
              <a:rPr lang="en-US" dirty="0"/>
              <a:t>August 16,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9C0CC7-7043-4CF6-AC62-0AE353FCFC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29000"/>
            <a:ext cx="6400800" cy="1219200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854696" cy="3886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Website Annual Costs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Web hosting……………………………………..$119.40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Domain registrations (8)………………….$127.92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Software: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err="1"/>
              <a:t>PMPro</a:t>
            </a:r>
            <a:r>
              <a:rPr lang="en-US" dirty="0"/>
              <a:t> (makes membership work)…..$147.00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err="1"/>
              <a:t>ThemeMyLogin</a:t>
            </a:r>
            <a:r>
              <a:rPr lang="en-US" dirty="0"/>
              <a:t>……………………….………$  10.00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ZOHO (for members w/o email)……..$  12.72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MailChimp (outgoing emails)………….$180.00</a:t>
            </a:r>
          </a:p>
          <a:p>
            <a:pPr algn="l"/>
            <a:r>
              <a:rPr lang="en-US" dirty="0"/>
              <a:t>Total………………………………………………………$597.04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1C91F1-F8EC-430C-8F27-2FA2D0B272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348" y="3657600"/>
            <a:ext cx="6400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United 2020 Report</a:t>
            </a:r>
            <a:br>
              <a:rPr lang="en-US" sz="4400" dirty="0"/>
            </a:br>
            <a:br>
              <a:rPr lang="en-US" sz="3600" dirty="0"/>
            </a:br>
            <a:r>
              <a:rPr lang="en-US" sz="5400" dirty="0"/>
              <a:t>Jim Lindner</a:t>
            </a:r>
            <a:br>
              <a:rPr lang="en-US" sz="4400" dirty="0"/>
            </a:b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64D30A7-65E8-4BCA-A0F5-C9523E1482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United 2020</a:t>
            </a:r>
            <a:br>
              <a:rPr lang="en-US" sz="44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10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After two northern venues we are due to go south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Unlike Previous years Nobody volunteered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Clyde McLaughlin volunteered to scout out west central NC 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Found suitable location in Dobson, NC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Winery associated with local Hampton Inn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Hotel minimally acceptable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Room Rate $169 was just not worth it 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64D30A7-65E8-4BCA-A0F5-C9523E1482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144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United 2020</a:t>
            </a:r>
            <a:br>
              <a:rPr lang="en-US" sz="44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Greensboro, NC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The Good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Grandover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Resort: Beautiful resort w/high end amenities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Fiat Club just held event there…highly recommended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 Plenty of parking on property for cars &amp; trailers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Plenty of meeting spaces…no rental charge…hidden set up fees???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Full banquet capabilities…somewhat expensive 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Concours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on lawn area on property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Autocross venue…unsure but Fiat held one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The Bad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Room rate ($169) possible showstopper. Could subsidize &amp; reduce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ABSOLUTELY NO OUTSIDE BEVERAGES/SNACKS IN</a:t>
            </a:r>
          </a:p>
          <a:p>
            <a:pPr lvl="2" algn="l"/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 HOSPITALITY. Need to rent suite upstairs 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 Alternatives: St. Pete/Clearwater, </a:t>
            </a:r>
          </a:p>
          <a:p>
            <a:pPr algn="l"/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  Nashville, Canada, Virginia</a:t>
            </a:r>
          </a:p>
          <a:p>
            <a:pPr algn="l"/>
            <a:endParaRPr lang="en-US" dirty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9A14353-8A0D-40CC-8ECC-FA5AA797A0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971800"/>
            <a:ext cx="6705600" cy="1219200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Additional Reports</a:t>
            </a:r>
            <a:br>
              <a:rPr lang="en-US" sz="4400" dirty="0"/>
            </a:br>
            <a:r>
              <a:rPr lang="en-US" sz="4400" dirty="0"/>
              <a:t>Keep reports to 2 minutes</a:t>
            </a:r>
            <a:br>
              <a:rPr lang="en-US" sz="4400" dirty="0"/>
            </a:br>
            <a:endParaRPr lang="en-US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64D30A7-65E8-4BCA-A0F5-C9523E1482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9906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Old Business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534400" cy="5029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3200" dirty="0"/>
              <a:t>Regional Realignment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800" dirty="0"/>
              <a:t>Final of Proposed Realignment sent in advance. 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1500" dirty="0"/>
              <a:t> </a:t>
            </a:r>
            <a:r>
              <a:rPr lang="en-US" sz="2400" dirty="0"/>
              <a:t>More/smaller regions built around concentrations of members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400" dirty="0"/>
              <a:t> Can cross state, county and international boundaries to maximize concentrations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400" dirty="0"/>
              <a:t> Initial proposal discussed  during semi-annual web conference published for members in </a:t>
            </a:r>
            <a:r>
              <a:rPr lang="en-US" sz="2400" dirty="0" err="1"/>
              <a:t>Rootes</a:t>
            </a:r>
            <a:r>
              <a:rPr lang="en-US" sz="2400" dirty="0"/>
              <a:t> Review.  One minor comment received  and incorporated.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400" dirty="0"/>
              <a:t> Final Discussion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400" dirty="0"/>
              <a:t> Motion to approve?</a:t>
            </a:r>
          </a:p>
          <a:p>
            <a:pPr algn="l"/>
            <a:endParaRPr lang="en-US" dirty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AFE4FA-A769-49C8-8A9A-E6B1911688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648264"/>
            <a:ext cx="5638800" cy="485336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New Business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SUNI 2021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TEAE, CAT, STOA, SAOCA, PTC, CATO have agreed “in principle” to continue the SUNI events as joint ventures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Next event will be held in 2021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Venue will be a central location</a:t>
            </a:r>
          </a:p>
          <a:p>
            <a:pPr lvl="2" algn="l"/>
            <a:r>
              <a:rPr lang="en-US" sz="2000" dirty="0"/>
              <a:t>Lebanon, KS is geographic center of US</a:t>
            </a:r>
          </a:p>
          <a:p>
            <a:pPr lvl="2" algn="l"/>
            <a:r>
              <a:rPr lang="en-US" sz="2000" dirty="0"/>
              <a:t>All expenses/profits would be shared equally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Clubs agree NOT to hold a competing event in a SUNI year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Clubs have surveyed interest of their  memberships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Results: Very Favorable</a:t>
            </a:r>
          </a:p>
          <a:p>
            <a:pPr lvl="1" algn="l">
              <a:buFont typeface="Arial" pitchFamily="34" charset="0"/>
              <a:buChar char="•"/>
            </a:pPr>
            <a:endParaRPr lang="en-US" dirty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91E0DB-2BA0-4292-8FBB-0D2CF7472A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1838265"/>
            <a:ext cx="8153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Margaritaville</a:t>
            </a:r>
            <a:r>
              <a:rPr lang="en-US" sz="2800" dirty="0"/>
              <a:t> Lake Resort Lake of the Ozarks, MO</a:t>
            </a:r>
          </a:p>
          <a:p>
            <a:pPr lvl="1"/>
            <a:r>
              <a:rPr lang="en-US" sz="2400" dirty="0"/>
              <a:t>700 room lakeside resort</a:t>
            </a:r>
          </a:p>
          <a:p>
            <a:pPr lvl="1"/>
            <a:r>
              <a:rPr lang="en-US" sz="2400" dirty="0"/>
              <a:t>Banquet facilities and several restaurants on site</a:t>
            </a:r>
          </a:p>
          <a:p>
            <a:pPr lvl="1"/>
            <a:r>
              <a:rPr lang="en-US" sz="2400" dirty="0"/>
              <a:t>Extensive meeting facilities</a:t>
            </a:r>
          </a:p>
          <a:p>
            <a:pPr lvl="1"/>
            <a:r>
              <a:rPr lang="en-US" sz="2400" dirty="0"/>
              <a:t>Room rate $150-$200 per night</a:t>
            </a:r>
          </a:p>
          <a:p>
            <a:pPr lvl="1"/>
            <a:r>
              <a:rPr lang="en-US" sz="2400" dirty="0"/>
              <a:t>Porsche Club of America held 2018 gathering there…1000+ attendees, Several hundred cars</a:t>
            </a:r>
          </a:p>
          <a:p>
            <a:pPr lvl="1"/>
            <a:r>
              <a:rPr lang="en-US" sz="2400" dirty="0"/>
              <a:t>Parking for 100 trailers ½ mile away</a:t>
            </a:r>
          </a:p>
          <a:p>
            <a:pPr lvl="1"/>
            <a:r>
              <a:rPr lang="en-US" sz="2400" dirty="0" err="1"/>
              <a:t>Concours</a:t>
            </a:r>
            <a:r>
              <a:rPr lang="en-US" sz="2400" dirty="0"/>
              <a:t> held onsite on golf course</a:t>
            </a:r>
          </a:p>
          <a:p>
            <a:pPr lvl="1"/>
            <a:r>
              <a:rPr lang="en-US" sz="2400" dirty="0"/>
              <a:t>Autocross venue at airport ½ hour away</a:t>
            </a:r>
          </a:p>
          <a:p>
            <a:pPr lvl="1"/>
            <a:r>
              <a:rPr lang="en-US" sz="2400" dirty="0"/>
              <a:t>Scenic drives</a:t>
            </a:r>
          </a:p>
          <a:p>
            <a:pPr lvl="1"/>
            <a:r>
              <a:rPr lang="en-US" sz="2400" dirty="0"/>
              <a:t>Lots to do</a:t>
            </a:r>
          </a:p>
          <a:p>
            <a:r>
              <a:rPr lang="en-US" sz="2400" b="1" dirty="0"/>
              <a:t>Date: September 2021</a:t>
            </a:r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43000"/>
            <a:ext cx="8229600" cy="685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Venue/Date </a:t>
            </a:r>
          </a:p>
        </p:txBody>
      </p:sp>
    </p:spTree>
    <p:extLst>
      <p:ext uri="{BB962C8B-B14F-4D97-AF65-F5344CB8AC3E}">
        <p14:creationId xmlns:p14="http://schemas.microsoft.com/office/powerpoint/2010/main" val="1556976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AFE4FA-A769-49C8-8A9A-E6B1911688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5638800" cy="657664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SUNI 2021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5181600" cy="26951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Discussion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Motion to Approve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9C0CC7-7043-4CF6-AC62-0AE353FCFC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8800" y="2362200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Financial Outlook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Remedies – Advertising?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Elections – Nominations?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Bylaws – Again?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Recordkeeping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B4FDC6-B44F-48E4-ACEC-E88C1B86D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58183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C14301-4C07-4C69-BE80-8D52E7DCFD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5400" y="1066800"/>
            <a:ext cx="3048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Agenda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71600"/>
            <a:ext cx="4425696" cy="44477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Welcome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Roll Call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Reports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Old Business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New Business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Adjourn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AFE4FA-A769-49C8-8A9A-E6B1911688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077200" cy="3733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 Income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Membership Revenue……………………………..$19,500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 Expenses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Newsletter ($1,800/</a:t>
            </a:r>
            <a:r>
              <a:rPr lang="en-US" dirty="0" err="1"/>
              <a:t>mo</a:t>
            </a:r>
            <a:r>
              <a:rPr lang="en-US" dirty="0"/>
              <a:t>)……………....…..……($21,600)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Administrative ………………………………………($ 2,800)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/>
              <a:t> Website ………………………………………………….($   600)</a:t>
            </a:r>
          </a:p>
          <a:p>
            <a:pPr lvl="1" algn="l"/>
            <a:r>
              <a:rPr lang="en-US" dirty="0"/>
              <a:t>				Total Exp…………..($25,000)</a:t>
            </a:r>
          </a:p>
          <a:p>
            <a:pPr lvl="1" algn="l"/>
            <a:r>
              <a:rPr lang="en-US" dirty="0"/>
              <a:t>				Deficit……………….($ 5,500)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9C0CC7-7043-4CF6-AC62-0AE353FCFC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29000"/>
            <a:ext cx="6400800" cy="1219200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3886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Remedies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Retain 30% of “free” Canadians…………….$  771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Count on United revenue …………………….$  TBD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Draw down bank deposits…………………….$  TBD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Solicit advertising in RootesReview………$  TBD</a:t>
            </a:r>
          </a:p>
          <a:p>
            <a:pPr lvl="1" algn="l"/>
            <a:r>
              <a:rPr lang="en-US" dirty="0"/>
              <a:t>Advertising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Targeted list of potential advertisers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Rate sheet – cost structure for ads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Impact on TEAE 501 c(7) and tax liability</a:t>
            </a:r>
          </a:p>
        </p:txBody>
      </p:sp>
    </p:spTree>
    <p:extLst>
      <p:ext uri="{BB962C8B-B14F-4D97-AF65-F5344CB8AC3E}">
        <p14:creationId xmlns:p14="http://schemas.microsoft.com/office/powerpoint/2010/main" val="168829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9C0CC7-7043-4CF6-AC62-0AE353FCFC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29000"/>
            <a:ext cx="6400800" cy="1219200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7854696" cy="36857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Elections: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Officers: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President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Vice President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Treasurer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Secretary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Directors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Sy Block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Bill Bulpitt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Dave Reina</a:t>
            </a:r>
          </a:p>
        </p:txBody>
      </p:sp>
    </p:spTree>
    <p:extLst>
      <p:ext uri="{BB962C8B-B14F-4D97-AF65-F5344CB8AC3E}">
        <p14:creationId xmlns:p14="http://schemas.microsoft.com/office/powerpoint/2010/main" val="3835620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9C0CC7-7043-4CF6-AC62-0AE353FCFC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29000"/>
            <a:ext cx="6400800" cy="1219200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353333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BYLAWS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Revised two years ago for structure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Require notice to and approval of Membership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Specify some procedural details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Hard to change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Better in Policies &amp; Procedures document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Propose to draft revision &amp; circulate, for vote at next United</a:t>
            </a:r>
          </a:p>
        </p:txBody>
      </p:sp>
    </p:spTree>
    <p:extLst>
      <p:ext uri="{BB962C8B-B14F-4D97-AF65-F5344CB8AC3E}">
        <p14:creationId xmlns:p14="http://schemas.microsoft.com/office/powerpoint/2010/main" val="4033234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_2_no_c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6002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Until Next Time …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21506" name="Picture 2" descr="Image result for sunbeam ti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90800"/>
            <a:ext cx="4721802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A8E071-FD33-4F68-88DA-7A6F35758B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5400" y="1066800"/>
            <a:ext cx="3048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Reports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534400" cy="444773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Review and approval of Feb </a:t>
            </a:r>
            <a:r>
              <a:rPr lang="en-US" dirty="0" err="1"/>
              <a:t>BoD</a:t>
            </a:r>
            <a:r>
              <a:rPr lang="en-US" dirty="0"/>
              <a:t> Web Conference Minutes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Treasurer’s Report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Membership Report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Website/Editor’s Report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United 2020 Report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Additional Reports as Required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91E0DB-2BA0-4292-8FBB-0D2CF7472A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8194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Treasurer’s Report</a:t>
            </a:r>
            <a:br>
              <a:rPr lang="en-US" sz="4400" dirty="0"/>
            </a:br>
            <a:r>
              <a:rPr lang="en-US" sz="4400" dirty="0"/>
              <a:t>Rob Harter</a:t>
            </a:r>
            <a:br>
              <a:rPr lang="en-US" sz="4400" dirty="0"/>
            </a:b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91E0DB-2BA0-4292-8FBB-0D2CF7472A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C3A93F-E9E7-4385-AD4E-DF9D31C9B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071417"/>
              </p:ext>
            </p:extLst>
          </p:nvPr>
        </p:nvGraphicFramePr>
        <p:xfrm>
          <a:off x="762000" y="1231699"/>
          <a:ext cx="5877120" cy="4394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1232">
                  <a:extLst>
                    <a:ext uri="{9D8B030D-6E8A-4147-A177-3AD203B41FA5}">
                      <a16:colId xmlns:a16="http://schemas.microsoft.com/office/drawing/2014/main" val="4123042949"/>
                    </a:ext>
                  </a:extLst>
                </a:gridCol>
                <a:gridCol w="266863">
                  <a:extLst>
                    <a:ext uri="{9D8B030D-6E8A-4147-A177-3AD203B41FA5}">
                      <a16:colId xmlns:a16="http://schemas.microsoft.com/office/drawing/2014/main" val="3203934401"/>
                    </a:ext>
                  </a:extLst>
                </a:gridCol>
                <a:gridCol w="772983">
                  <a:extLst>
                    <a:ext uri="{9D8B030D-6E8A-4147-A177-3AD203B41FA5}">
                      <a16:colId xmlns:a16="http://schemas.microsoft.com/office/drawing/2014/main" val="1188834898"/>
                    </a:ext>
                  </a:extLst>
                </a:gridCol>
                <a:gridCol w="809791">
                  <a:extLst>
                    <a:ext uri="{9D8B030D-6E8A-4147-A177-3AD203B41FA5}">
                      <a16:colId xmlns:a16="http://schemas.microsoft.com/office/drawing/2014/main" val="1568169783"/>
                    </a:ext>
                  </a:extLst>
                </a:gridCol>
                <a:gridCol w="723904">
                  <a:extLst>
                    <a:ext uri="{9D8B030D-6E8A-4147-A177-3AD203B41FA5}">
                      <a16:colId xmlns:a16="http://schemas.microsoft.com/office/drawing/2014/main" val="264105782"/>
                    </a:ext>
                  </a:extLst>
                </a:gridCol>
                <a:gridCol w="674826">
                  <a:extLst>
                    <a:ext uri="{9D8B030D-6E8A-4147-A177-3AD203B41FA5}">
                      <a16:colId xmlns:a16="http://schemas.microsoft.com/office/drawing/2014/main" val="4037151615"/>
                    </a:ext>
                  </a:extLst>
                </a:gridCol>
                <a:gridCol w="73617">
                  <a:extLst>
                    <a:ext uri="{9D8B030D-6E8A-4147-A177-3AD203B41FA5}">
                      <a16:colId xmlns:a16="http://schemas.microsoft.com/office/drawing/2014/main" val="2917633125"/>
                    </a:ext>
                  </a:extLst>
                </a:gridCol>
                <a:gridCol w="723904">
                  <a:extLst>
                    <a:ext uri="{9D8B030D-6E8A-4147-A177-3AD203B41FA5}">
                      <a16:colId xmlns:a16="http://schemas.microsoft.com/office/drawing/2014/main" val="3627558398"/>
                    </a:ext>
                  </a:extLst>
                </a:gridCol>
              </a:tblGrid>
              <a:tr h="1932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Tigers East Alpines East - 2018 Treasurer's Report</a:t>
                      </a:r>
                      <a:endParaRPr lang="en-US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2213386"/>
                  </a:ext>
                </a:extLst>
              </a:tr>
              <a:tr h="2208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370999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>
                          <a:effectLst/>
                        </a:rPr>
                        <a:t>2018 - Q1</a:t>
                      </a:r>
                      <a:endParaRPr lang="en-US" sz="10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>
                          <a:effectLst/>
                        </a:rPr>
                        <a:t>2018 - Q2</a:t>
                      </a:r>
                      <a:endParaRPr lang="en-US" sz="10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>
                          <a:effectLst/>
                        </a:rPr>
                        <a:t>2018 - Q3</a:t>
                      </a:r>
                      <a:endParaRPr lang="en-US" sz="10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>
                          <a:effectLst/>
                        </a:rPr>
                        <a:t>2018 - Q4</a:t>
                      </a:r>
                      <a:endParaRPr lang="en-US" sz="10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sng" strike="noStrike">
                          <a:effectLst/>
                        </a:rPr>
                        <a:t>2018 YTD</a:t>
                      </a:r>
                      <a:endParaRPr lang="en-US" sz="10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1801011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291632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BEGINNING BALANCE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20,553.25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20,697.72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20,144.77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18,200.33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20,553.25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0566039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3782441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Credits/Income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4352776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Membership Income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4,530.42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4,263.99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1,306.96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10,101.37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6902822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Regalia (net)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6213291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Other Income (Regional Events)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216.73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216.73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5574051"/>
                  </a:ext>
                </a:extLst>
              </a:tr>
              <a:tr h="184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Current United Registrations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            -  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    3,769.16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13,953.61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          -  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17,722.77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9139318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4,530.42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8,249.88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15,260.57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28,040.87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1486893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Debits/Expense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3671165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Newsletter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(4,898.77)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(6,169.58)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(1,813.77)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(12,882.12)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525205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Club Administration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(1,984.57)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(1,031.89)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(164.16)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(3,180.62)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1982127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Miscellaneous Expense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1883297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Current United withdrawals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(161.95)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(161.95)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1714020"/>
                  </a:ext>
                </a:extLst>
              </a:tr>
              <a:tr h="184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Future United withdrawals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            -  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             -  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           -  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          -  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              -   </a:t>
                      </a:r>
                      <a:endParaRPr lang="en-US" sz="1000" b="0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3432524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(6,883.34)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(7,201.47)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(2,139.88)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(16,224.69)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6980554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0681334"/>
                  </a:ext>
                </a:extLst>
              </a:tr>
              <a:tr h="165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Gain/(Loss)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(2,352.92)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1,048.41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13,120.69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11,816.18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2651521"/>
                  </a:ext>
                </a:extLst>
              </a:tr>
              <a:tr h="1656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3742333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ENDING BOOK BALANCE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18,200.33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19,248.74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32,369.43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32,369.43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32,369.43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4252397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Outstanding Checks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2,885.50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412.00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2320449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Deposits in Transit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 -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       -  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9031016"/>
                  </a:ext>
                </a:extLst>
              </a:tr>
              <a:tr h="1472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8511395"/>
                  </a:ext>
                </a:extLst>
              </a:tr>
              <a:tr h="156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Balance per Bank Statement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21,085.83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19,660.74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32,369.43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32,369.43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32,369.43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071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41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A00E11-DF7F-4B85-A20B-5646EC9CC6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819400"/>
            <a:ext cx="5638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Membership Report</a:t>
            </a:r>
            <a:br>
              <a:rPr lang="en-US" sz="4400" dirty="0"/>
            </a:br>
            <a:r>
              <a:rPr lang="en-US" sz="4400" dirty="0"/>
              <a:t>Joe McConlogue</a:t>
            </a:r>
            <a:br>
              <a:rPr lang="en-US" sz="4400" dirty="0"/>
            </a:b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A00E11-DF7F-4B85-A20B-5646EC9CC6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3600"/>
            <a:ext cx="5638800" cy="1219200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0F8286-6FB4-4B18-BA96-BD55F7327A00}"/>
              </a:ext>
            </a:extLst>
          </p:cNvPr>
          <p:cNvSpPr txBox="1"/>
          <p:nvPr/>
        </p:nvSpPr>
        <p:spPr>
          <a:xfrm>
            <a:off x="533400" y="1447800"/>
            <a:ext cx="8331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TEAE Membership …….587 Memberships, 293 joint…..880 people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4 Free, 18  Courtesy           (</a:t>
            </a:r>
            <a:r>
              <a:rPr lang="en-US" sz="1600" dirty="0"/>
              <a:t>3 get printed newsletters-should they?)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93 Canadian “free” member, all expire 12/31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44 states, DC, 7 Canadian provinces, Australia, UK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Retention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39 members lapsed in last year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127 members joined in last year (excluding Canadians, 34)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Statistics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2-year vs. 1-year membership: 57% / 43%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Printed vs. Electronic newsletter: 72% / 28%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PayPal vs. Checks:  56% / 44% 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Web newsletter:  82% / 18%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Print newsletter: 46% / 54%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A00E11-DF7F-4B85-A20B-5646EC9CC6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3600"/>
            <a:ext cx="5638800" cy="1219200"/>
          </a:xfrm>
        </p:spPr>
        <p:txBody>
          <a:bodyPr>
            <a:noAutofit/>
          </a:bodyPr>
          <a:lstStyle/>
          <a:p>
            <a:pPr algn="ctr"/>
            <a:br>
              <a:rPr lang="en-US" sz="4400" dirty="0"/>
            </a:br>
            <a:endParaRPr lang="en-US" sz="4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D8CDFA-09F0-4F8A-A05F-6F3FC062A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85161"/>
              </p:ext>
            </p:extLst>
          </p:nvPr>
        </p:nvGraphicFramePr>
        <p:xfrm>
          <a:off x="917258" y="1758364"/>
          <a:ext cx="6474142" cy="318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95789775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814913647"/>
                    </a:ext>
                  </a:extLst>
                </a:gridCol>
                <a:gridCol w="1825942">
                  <a:extLst>
                    <a:ext uri="{9D8B030D-6E8A-4147-A177-3AD203B41FA5}">
                      <a16:colId xmlns:a16="http://schemas.microsoft.com/office/drawing/2014/main" val="113955986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682502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Bi-annual Dues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Annual Dues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Newsletter Expense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Net to Club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883176"/>
                  </a:ext>
                </a:extLst>
              </a:tr>
              <a:tr h="42027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33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($21.34)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437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($48.34)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75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14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($25.84)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07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($54.34)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5690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9C0CC7-7043-4CF6-AC62-0AE353FCFC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29000"/>
            <a:ext cx="64008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Editor/Webmaster Report</a:t>
            </a:r>
            <a:br>
              <a:rPr lang="en-US" sz="4400" dirty="0"/>
            </a:br>
            <a:r>
              <a:rPr lang="en-US" sz="4400" dirty="0"/>
              <a:t>Kerch McConlogue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2143</TotalTime>
  <Words>1127</Words>
  <Application>Microsoft Office PowerPoint</Application>
  <PresentationFormat>On-screen Show (4:3)</PresentationFormat>
  <Paragraphs>280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Flow</vt:lpstr>
      <vt:lpstr>Board of Directors Meeting August 16, 2019</vt:lpstr>
      <vt:lpstr>Agenda </vt:lpstr>
      <vt:lpstr>Reports </vt:lpstr>
      <vt:lpstr>Treasurer’s Report Rob Harter </vt:lpstr>
      <vt:lpstr>PowerPoint Presentation</vt:lpstr>
      <vt:lpstr>Membership Report Joe McConlogue </vt:lpstr>
      <vt:lpstr> </vt:lpstr>
      <vt:lpstr> </vt:lpstr>
      <vt:lpstr>Editor/Webmaster Report Kerch McConlogue   </vt:lpstr>
      <vt:lpstr>   </vt:lpstr>
      <vt:lpstr>United 2020 Report  Jim Lindner </vt:lpstr>
      <vt:lpstr>United 2020 </vt:lpstr>
      <vt:lpstr>United 2020 </vt:lpstr>
      <vt:lpstr>    Additional Reports Keep reports to 2 minutes </vt:lpstr>
      <vt:lpstr>Old Business </vt:lpstr>
      <vt:lpstr>New Business </vt:lpstr>
      <vt:lpstr>PowerPoint Presentation</vt:lpstr>
      <vt:lpstr>SUNI 2021</vt:lpstr>
      <vt:lpstr>New Business</vt:lpstr>
      <vt:lpstr>PowerPoint Presentation</vt:lpstr>
      <vt:lpstr>   </vt:lpstr>
      <vt:lpstr>   </vt:lpstr>
      <vt:lpstr>   </vt:lpstr>
      <vt:lpstr>Until Next Time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Parlanti</dc:creator>
  <cp:lastModifiedBy>Joe Parlanti</cp:lastModifiedBy>
  <cp:revision>94</cp:revision>
  <dcterms:created xsi:type="dcterms:W3CDTF">2017-02-25T17:00:20Z</dcterms:created>
  <dcterms:modified xsi:type="dcterms:W3CDTF">2019-08-16T21:45:11Z</dcterms:modified>
</cp:coreProperties>
</file>