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86" r:id="rId2"/>
    <p:sldId id="287" r:id="rId3"/>
    <p:sldId id="258" r:id="rId4"/>
    <p:sldId id="288" r:id="rId5"/>
    <p:sldId id="298" r:id="rId6"/>
    <p:sldId id="299" r:id="rId7"/>
    <p:sldId id="300" r:id="rId8"/>
    <p:sldId id="289" r:id="rId9"/>
    <p:sldId id="280" r:id="rId10"/>
    <p:sldId id="281" r:id="rId11"/>
    <p:sldId id="282" r:id="rId12"/>
    <p:sldId id="290" r:id="rId13"/>
    <p:sldId id="291" r:id="rId14"/>
    <p:sldId id="292" r:id="rId15"/>
    <p:sldId id="294" r:id="rId16"/>
    <p:sldId id="295" r:id="rId17"/>
    <p:sldId id="296" r:id="rId18"/>
    <p:sldId id="297" r:id="rId19"/>
    <p:sldId id="269" r:id="rId20"/>
    <p:sldId id="271" r:id="rId21"/>
    <p:sldId id="277" r:id="rId22"/>
    <p:sldId id="302" r:id="rId23"/>
    <p:sldId id="278" r:id="rId24"/>
    <p:sldId id="275" r:id="rId25"/>
    <p:sldId id="276" r:id="rId26"/>
    <p:sldId id="279" r:id="rId27"/>
    <p:sldId id="272" r:id="rId28"/>
    <p:sldId id="273" r:id="rId29"/>
    <p:sldId id="283" r:id="rId30"/>
    <p:sldId id="284" r:id="rId31"/>
    <p:sldId id="274" r:id="rId32"/>
    <p:sldId id="301" r:id="rId33"/>
    <p:sldId id="303" r:id="rId34"/>
    <p:sldId id="270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9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24E8F-6ADD-40DB-B7DA-6C9A136FE8B4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1836B-75FC-4E48-81EF-0DA75B598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46797F-D6BB-4A4E-8348-E33FF50A180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33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0DF76-0709-4963-BADB-44DD448E6E0F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cid:ii_ke67ud151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68575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/>
              <a:t>Tigers East/Alpines East</a:t>
            </a:r>
            <a:br>
              <a:rPr lang="en-US" sz="4800" b="1" dirty="0"/>
            </a:br>
            <a:r>
              <a:rPr lang="en-US" sz="4800" b="1" dirty="0"/>
              <a:t>Board of Directors</a:t>
            </a:r>
            <a:br>
              <a:rPr lang="en-US" sz="4800" b="1" dirty="0"/>
            </a:br>
            <a:r>
              <a:rPr lang="en-US" sz="4800" b="1" dirty="0"/>
              <a:t>Annual Meeting</a:t>
            </a:r>
            <a:br>
              <a:rPr lang="en-US" sz="4800" b="1" dirty="0"/>
            </a:br>
            <a:r>
              <a:rPr lang="en-US" sz="4800" b="1" dirty="0"/>
              <a:t>August 29, 2020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3E993695-D741-48CF-88BA-BF59893AF3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8006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Membership as of Aug 1,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Dues</a:t>
            </a:r>
          </a:p>
          <a:p>
            <a:pPr lvl="1"/>
            <a:r>
              <a:rPr lang="en-US" dirty="0"/>
              <a:t>122 members (24%) have signed up or renewed at the new dues level</a:t>
            </a:r>
          </a:p>
          <a:p>
            <a:pPr lvl="1"/>
            <a:r>
              <a:rPr lang="en-US" dirty="0"/>
              <a:t>67 members (13%) have opted for auto-renewal</a:t>
            </a:r>
          </a:p>
          <a:p>
            <a:r>
              <a:rPr lang="en-US" dirty="0"/>
              <a:t>Newsletter Selection</a:t>
            </a:r>
          </a:p>
          <a:p>
            <a:pPr lvl="1"/>
            <a:r>
              <a:rPr lang="en-US" dirty="0"/>
              <a:t>340 (66%) printed</a:t>
            </a:r>
          </a:p>
          <a:p>
            <a:pPr lvl="1"/>
            <a:r>
              <a:rPr lang="en-US" dirty="0"/>
              <a:t>174 (34%) electronic</a:t>
            </a:r>
          </a:p>
          <a:p>
            <a:pPr marL="457200" lvl="1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ACCE2-D4E3-4EEB-B00D-239A11967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Membership as of Aug 1,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3E672-76C9-492B-912A-7049712B2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Gains &amp; Losses</a:t>
            </a:r>
          </a:p>
          <a:p>
            <a:pPr lvl="1"/>
            <a:r>
              <a:rPr lang="en-US" dirty="0"/>
              <a:t>117 members lapsed in last 12 month</a:t>
            </a:r>
          </a:p>
          <a:p>
            <a:pPr lvl="2"/>
            <a:r>
              <a:rPr lang="en-US" dirty="0"/>
              <a:t>63 were non-renewing Canadians</a:t>
            </a:r>
          </a:p>
          <a:p>
            <a:pPr lvl="2"/>
            <a:r>
              <a:rPr lang="en-US" dirty="0"/>
              <a:t>3 expired in July - may still renew</a:t>
            </a:r>
          </a:p>
          <a:p>
            <a:pPr lvl="1"/>
            <a:r>
              <a:rPr lang="en-US" dirty="0"/>
              <a:t>34 new members in last 12 months</a:t>
            </a:r>
          </a:p>
          <a:p>
            <a:pPr lvl="1"/>
            <a:r>
              <a:rPr lang="en-US" dirty="0"/>
              <a:t>Excluding Canadians, net loss of 20 members</a:t>
            </a:r>
          </a:p>
          <a:p>
            <a:r>
              <a:rPr lang="en-US" dirty="0" err="1"/>
              <a:t>Misc</a:t>
            </a:r>
            <a:endParaRPr lang="en-US" dirty="0"/>
          </a:p>
          <a:p>
            <a:pPr lvl="1"/>
            <a:r>
              <a:rPr lang="en-US" dirty="0"/>
              <a:t>No email for 31 members, bad address for 2</a:t>
            </a:r>
          </a:p>
        </p:txBody>
      </p:sp>
    </p:spTree>
    <p:extLst>
      <p:ext uri="{BB962C8B-B14F-4D97-AF65-F5344CB8AC3E}">
        <p14:creationId xmlns:p14="http://schemas.microsoft.com/office/powerpoint/2010/main" val="483915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1295400"/>
            <a:ext cx="6705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Editor/Webmaster Report</a:t>
            </a:r>
            <a:br>
              <a:rPr lang="en-US" sz="4400" b="1" dirty="0"/>
            </a:br>
            <a:r>
              <a:rPr lang="en-US" sz="4400" b="1" dirty="0"/>
              <a:t>Kerch </a:t>
            </a:r>
            <a:r>
              <a:rPr lang="en-US" sz="4400" b="1" dirty="0" err="1"/>
              <a:t>McConlogue</a:t>
            </a:r>
            <a:endParaRPr lang="en-US" sz="4400" b="1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BF89520B-7A11-4658-9CCF-55CEA5F77B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35814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Website</a:t>
            </a:r>
            <a:br>
              <a:rPr lang="en-US" dirty="0"/>
            </a:br>
            <a:r>
              <a:rPr lang="en-US" sz="3100" dirty="0"/>
              <a:t>March 1 thru August 1 Average Monthly Visits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0567E00-097C-48B9-9ABE-185B33E161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934308"/>
              </p:ext>
            </p:extLst>
          </p:nvPr>
        </p:nvGraphicFramePr>
        <p:xfrm>
          <a:off x="1061156" y="1649412"/>
          <a:ext cx="7620000" cy="4465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77444">
                  <a:extLst>
                    <a:ext uri="{9D8B030D-6E8A-4147-A177-3AD203B41FA5}">
                      <a16:colId xmlns:a16="http://schemas.microsoft.com/office/drawing/2014/main" val="242231953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87794735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820005860"/>
                    </a:ext>
                  </a:extLst>
                </a:gridCol>
                <a:gridCol w="1365956">
                  <a:extLst>
                    <a:ext uri="{9D8B030D-6E8A-4147-A177-3AD203B41FA5}">
                      <a16:colId xmlns:a16="http://schemas.microsoft.com/office/drawing/2014/main" val="2154982363"/>
                    </a:ext>
                  </a:extLst>
                </a:gridCol>
              </a:tblGrid>
              <a:tr h="72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Page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visits</a:t>
                      </a:r>
                    </a:p>
                  </a:txBody>
                  <a:tcPr marL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Monthly 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of Total</a:t>
                      </a:r>
                    </a:p>
                  </a:txBody>
                  <a:tcPr marL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51494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visits</a:t>
                      </a:r>
                      <a:endParaRPr lang="en-US" sz="3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40381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8076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46827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5064</a:t>
                      </a:r>
                      <a:endParaRPr lang="en-US" sz="3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1013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89259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/login/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1889</a:t>
                      </a:r>
                      <a:endParaRPr lang="en-US" sz="3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27815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/rootes-reviews/</a:t>
                      </a:r>
                      <a:endParaRPr lang="en-US" sz="3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976</a:t>
                      </a:r>
                      <a:endParaRPr lang="en-US" sz="3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551561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forum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9114</a:t>
                      </a:r>
                      <a:endParaRPr lang="en-US" sz="3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1823</a:t>
                      </a:r>
                      <a:endParaRPr lang="en-US" sz="3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23%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251135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new topics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7306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replies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3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911637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21F21D3-EFE6-4925-A6D1-43151D5D14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591176"/>
              </p:ext>
            </p:extLst>
          </p:nvPr>
        </p:nvGraphicFramePr>
        <p:xfrm>
          <a:off x="533400" y="1447800"/>
          <a:ext cx="8077200" cy="46036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53000">
                  <a:extLst>
                    <a:ext uri="{9D8B030D-6E8A-4147-A177-3AD203B41FA5}">
                      <a16:colId xmlns:a16="http://schemas.microsoft.com/office/drawing/2014/main" val="2716636842"/>
                    </a:ext>
                  </a:extLst>
                </a:gridCol>
                <a:gridCol w="1156638">
                  <a:extLst>
                    <a:ext uri="{9D8B030D-6E8A-4147-A177-3AD203B41FA5}">
                      <a16:colId xmlns:a16="http://schemas.microsoft.com/office/drawing/2014/main" val="2904559604"/>
                    </a:ext>
                  </a:extLst>
                </a:gridCol>
                <a:gridCol w="983781">
                  <a:extLst>
                    <a:ext uri="{9D8B030D-6E8A-4147-A177-3AD203B41FA5}">
                      <a16:colId xmlns:a16="http://schemas.microsoft.com/office/drawing/2014/main" val="1501008722"/>
                    </a:ext>
                  </a:extLst>
                </a:gridCol>
                <a:gridCol w="983781">
                  <a:extLst>
                    <a:ext uri="{9D8B030D-6E8A-4147-A177-3AD203B41FA5}">
                      <a16:colId xmlns:a16="http://schemas.microsoft.com/office/drawing/2014/main" val="3826024774"/>
                    </a:ext>
                  </a:extLst>
                </a:gridCol>
              </a:tblGrid>
              <a:tr h="19841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2017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175802"/>
                  </a:ext>
                </a:extLst>
              </a:tr>
              <a:tr h="61366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Organic Search </a:t>
                      </a:r>
                    </a:p>
                    <a:p>
                      <a:pPr marL="457200" marR="0" lvl="1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Visitors look for us or Google doesn't know from where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50%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1828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67% 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1828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</a:rPr>
                        <a:t>63%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1828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282545"/>
                  </a:ext>
                </a:extLst>
              </a:tr>
              <a:tr h="613667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Direct Links</a:t>
                      </a:r>
                    </a:p>
                    <a:p>
                      <a:pPr marL="457200" marR="0" lvl="1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Visitors know just where to go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30%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1828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22%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1828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</a:rPr>
                        <a:t>24%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1828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120590"/>
                  </a:ext>
                </a:extLst>
              </a:tr>
              <a:tr h="61366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Referrals  </a:t>
                      </a:r>
                    </a:p>
                    <a:p>
                      <a:pPr marL="457200" marR="0" lvl="1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There's a link in something like an email, etc.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1828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11%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1828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11%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1828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353354"/>
                  </a:ext>
                </a:extLst>
              </a:tr>
              <a:tr h="29989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Social</a:t>
                      </a:r>
                    </a:p>
                    <a:p>
                      <a:pPr marL="457200" marR="0" lvl="1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inked from a social site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1%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1828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1828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2%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1828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87529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544C09D-5AF0-4903-BF3E-0C7D4A8AA6C2}"/>
              </a:ext>
            </a:extLst>
          </p:cNvPr>
          <p:cNvSpPr txBox="1"/>
          <p:nvPr/>
        </p:nvSpPr>
        <p:spPr>
          <a:xfrm>
            <a:off x="2552700" y="452632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How they find us </a:t>
            </a:r>
          </a:p>
        </p:txBody>
      </p:sp>
    </p:spTree>
    <p:extLst>
      <p:ext uri="{BB962C8B-B14F-4D97-AF65-F5344CB8AC3E}">
        <p14:creationId xmlns:p14="http://schemas.microsoft.com/office/powerpoint/2010/main" val="1601892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535AD-5ABF-4B04-B21C-FB2DE5883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Facebook</a:t>
            </a:r>
            <a:br>
              <a:rPr lang="en-US" dirty="0"/>
            </a:br>
            <a:r>
              <a:rPr lang="en-US" sz="3100" dirty="0"/>
              <a:t>March 1 thru August 1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DCDC54A-00BE-45F5-9499-84E8F43FB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243674"/>
              </p:ext>
            </p:extLst>
          </p:nvPr>
        </p:nvGraphicFramePr>
        <p:xfrm>
          <a:off x="2362200" y="1524000"/>
          <a:ext cx="441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144996743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2502821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Total Membership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509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043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Increase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427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Posts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236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0686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Comments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2002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3107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Reactions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2739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8446384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ADE6B261-33AD-412E-BE87-BF2FF18166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162165"/>
              </p:ext>
            </p:extLst>
          </p:nvPr>
        </p:nvGraphicFramePr>
        <p:xfrm>
          <a:off x="2606322" y="4846002"/>
          <a:ext cx="3931356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565734876"/>
                    </a:ext>
                  </a:extLst>
                </a:gridCol>
                <a:gridCol w="1492956">
                  <a:extLst>
                    <a:ext uri="{9D8B030D-6E8A-4147-A177-3AD203B41FA5}">
                      <a16:colId xmlns:a16="http://schemas.microsoft.com/office/drawing/2014/main" val="37515432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Forum usage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247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New topics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Replies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0399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2362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488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79D6FAF-6348-4D5D-940D-D46ACB87C0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11427" y="1428927"/>
            <a:ext cx="6121146" cy="2702843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AC52314-CB78-462D-BCC7-357A209F7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Facebook Engagement </a:t>
            </a:r>
            <a:br>
              <a:rPr lang="en-US" dirty="0"/>
            </a:br>
            <a:r>
              <a:rPr lang="en-US" sz="3100" dirty="0"/>
              <a:t>March 1 thru August 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577994-4460-4845-83FF-EDE5B9DE888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5000" y="4182945"/>
            <a:ext cx="5334000" cy="249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781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24B6E-4595-49D6-B801-2ABF2D127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274638"/>
            <a:ext cx="8229600" cy="1143000"/>
          </a:xfrm>
        </p:spPr>
        <p:txBody>
          <a:bodyPr/>
          <a:lstStyle/>
          <a:p>
            <a:r>
              <a:rPr lang="en-US" dirty="0"/>
              <a:t>Demographics from Facebook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B3B51BA-5A74-48B8-B0C4-C9A2E558BE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470518"/>
              </p:ext>
            </p:extLst>
          </p:nvPr>
        </p:nvGraphicFramePr>
        <p:xfrm>
          <a:off x="1524000" y="1252537"/>
          <a:ext cx="6324600" cy="3916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6762">
                  <a:extLst>
                    <a:ext uri="{9D8B030D-6E8A-4147-A177-3AD203B41FA5}">
                      <a16:colId xmlns:a16="http://schemas.microsoft.com/office/drawing/2014/main" val="1876162884"/>
                    </a:ext>
                  </a:extLst>
                </a:gridCol>
                <a:gridCol w="1294038">
                  <a:extLst>
                    <a:ext uri="{9D8B030D-6E8A-4147-A177-3AD203B41FA5}">
                      <a16:colId xmlns:a16="http://schemas.microsoft.com/office/drawing/2014/main" val="3427839304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61164219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8970744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375598695"/>
                    </a:ext>
                  </a:extLst>
                </a:gridCol>
              </a:tblGrid>
              <a:tr h="287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Age Range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Women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% Women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Men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% Men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0396925"/>
                  </a:ext>
                </a:extLst>
              </a:tr>
              <a:tr h="287426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13-17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+mn-lt"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+mn-lt"/>
                        </a:rPr>
                        <a:t>0%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06102"/>
                  </a:ext>
                </a:extLst>
              </a:tr>
              <a:tr h="287426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+mn-lt"/>
                        </a:rPr>
                        <a:t>18-24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+mn-lt"/>
                        </a:rPr>
                        <a:t>6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+mn-lt"/>
                        </a:rPr>
                        <a:t>1%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677586"/>
                  </a:ext>
                </a:extLst>
              </a:tr>
              <a:tr h="287426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+mn-lt"/>
                        </a:rPr>
                        <a:t>25-34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+mn-lt"/>
                        </a:rPr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0.4%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26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5%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3628302"/>
                  </a:ext>
                </a:extLst>
              </a:tr>
              <a:tr h="287426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+mn-lt"/>
                        </a:rPr>
                        <a:t>35-44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+mn-lt"/>
                        </a:rPr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+mn-lt"/>
                        </a:rPr>
                        <a:t>0.4%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42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8%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952260"/>
                  </a:ext>
                </a:extLst>
              </a:tr>
              <a:tr h="287426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+mn-lt"/>
                        </a:rPr>
                        <a:t>45-54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+mn-lt"/>
                        </a:rPr>
                        <a:t>9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1.8%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104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21%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8763005"/>
                  </a:ext>
                </a:extLst>
              </a:tr>
              <a:tr h="287426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+mn-lt"/>
                        </a:rPr>
                        <a:t>55-64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+mn-lt"/>
                        </a:rPr>
                        <a:t>6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  <a:latin typeface="+mn-lt"/>
                        </a:rPr>
                        <a:t>1.2%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120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24%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3114542"/>
                  </a:ext>
                </a:extLst>
              </a:tr>
              <a:tr h="287426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65+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1.0%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181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36%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82880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41449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214967C-762D-4FDE-948F-3D2B1551923B}"/>
              </a:ext>
            </a:extLst>
          </p:cNvPr>
          <p:cNvSpPr txBox="1"/>
          <p:nvPr/>
        </p:nvSpPr>
        <p:spPr>
          <a:xfrm>
            <a:off x="571500" y="55626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Not surprising 60% of our members are over 55</a:t>
            </a:r>
          </a:p>
        </p:txBody>
      </p:sp>
    </p:spTree>
    <p:extLst>
      <p:ext uri="{BB962C8B-B14F-4D97-AF65-F5344CB8AC3E}">
        <p14:creationId xmlns:p14="http://schemas.microsoft.com/office/powerpoint/2010/main" val="15987911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2209800"/>
            <a:ext cx="6858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Additional Reports</a:t>
            </a:r>
            <a:br>
              <a:rPr lang="en-US" sz="4400" b="1" dirty="0"/>
            </a:br>
            <a:r>
              <a:rPr lang="en-US" sz="4400" b="1" dirty="0"/>
              <a:t>Keep reports to 2 minutes</a:t>
            </a:r>
            <a:br>
              <a:rPr lang="en-US" sz="4400" b="1" dirty="0"/>
            </a:br>
            <a:endParaRPr lang="en-US" sz="4400" b="1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09BA35FB-6C61-4A4F-8C91-C176F141A6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6482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4900" b="1" dirty="0"/>
              <a:t>Old Business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Insurance</a:t>
            </a:r>
          </a:p>
          <a:p>
            <a:r>
              <a:rPr lang="en-US" sz="3600" dirty="0"/>
              <a:t>Sources of Revenue</a:t>
            </a:r>
          </a:p>
          <a:p>
            <a:pPr lvl="1"/>
            <a:r>
              <a:rPr lang="en-US" sz="3600" dirty="0"/>
              <a:t>Advertising</a:t>
            </a:r>
          </a:p>
          <a:p>
            <a:pPr lvl="1"/>
            <a:r>
              <a:rPr lang="en-US" sz="3600" dirty="0"/>
              <a:t>Regalia</a:t>
            </a:r>
          </a:p>
          <a:p>
            <a:r>
              <a:rPr lang="en-US" sz="3600" dirty="0"/>
              <a:t>SUNI Update</a:t>
            </a:r>
          </a:p>
          <a:p>
            <a:r>
              <a:rPr lang="en-US" sz="3600" dirty="0"/>
              <a:t>Preservation Class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5400" b="1" dirty="0">
                <a:solidFill>
                  <a:schemeClr val="tx1"/>
                </a:solidFill>
              </a:rPr>
              <a:t>Agenda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600200"/>
            <a:ext cx="3810000" cy="4525963"/>
          </a:xfrm>
        </p:spPr>
        <p:txBody>
          <a:bodyPr>
            <a:normAutofit lnSpcReduction="10000"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Welcome</a:t>
            </a:r>
          </a:p>
          <a:p>
            <a:r>
              <a:rPr lang="en-US" sz="4400" dirty="0">
                <a:solidFill>
                  <a:schemeClr val="tx1"/>
                </a:solidFill>
              </a:rPr>
              <a:t>Roll Call</a:t>
            </a:r>
          </a:p>
          <a:p>
            <a:r>
              <a:rPr lang="en-US" sz="4400" dirty="0">
                <a:solidFill>
                  <a:schemeClr val="tx1"/>
                </a:solidFill>
              </a:rPr>
              <a:t>Reports</a:t>
            </a:r>
          </a:p>
          <a:p>
            <a:r>
              <a:rPr lang="en-US" sz="4400" dirty="0">
                <a:solidFill>
                  <a:schemeClr val="tx1"/>
                </a:solidFill>
              </a:rPr>
              <a:t>Old Business</a:t>
            </a:r>
          </a:p>
          <a:p>
            <a:r>
              <a:rPr lang="en-US" sz="4400" dirty="0">
                <a:solidFill>
                  <a:schemeClr val="tx1"/>
                </a:solidFill>
              </a:rPr>
              <a:t>New Business</a:t>
            </a:r>
          </a:p>
          <a:p>
            <a:r>
              <a:rPr lang="en-US" sz="4400" dirty="0">
                <a:solidFill>
                  <a:schemeClr val="tx1"/>
                </a:solidFill>
              </a:rPr>
              <a:t>Adjourn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792162"/>
          </a:xfrm>
        </p:spPr>
        <p:txBody>
          <a:bodyPr/>
          <a:lstStyle/>
          <a:p>
            <a:r>
              <a:rPr lang="en-US" b="1" dirty="0"/>
              <a:t>Insurance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Feb meeting action item:</a:t>
            </a:r>
            <a:r>
              <a:rPr lang="en-US" dirty="0"/>
              <a:t> Investigate insurance coverage alternatives.</a:t>
            </a:r>
          </a:p>
          <a:p>
            <a:pPr lvl="1"/>
            <a:r>
              <a:rPr lang="en-US" sz="3200" dirty="0"/>
              <a:t>Quote from </a:t>
            </a:r>
            <a:r>
              <a:rPr lang="en-US" sz="3200" dirty="0" err="1"/>
              <a:t>Hagerty</a:t>
            </a:r>
            <a:r>
              <a:rPr lang="en-US" sz="3200" dirty="0"/>
              <a:t>: Higher with less coverage</a:t>
            </a:r>
          </a:p>
          <a:p>
            <a:pPr lvl="1"/>
            <a:r>
              <a:rPr lang="en-US" sz="3200" dirty="0"/>
              <a:t>After board discussion decided to stay with J.C. Taylor</a:t>
            </a:r>
          </a:p>
          <a:p>
            <a:pPr lvl="1"/>
            <a:r>
              <a:rPr lang="en-US" sz="3200" dirty="0"/>
              <a:t>Need to confirm absolutely about Auto-x coverage. CAT reports J.C. Taylor no longer covers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Sources of Revenue</a:t>
            </a:r>
            <a:br>
              <a:rPr lang="en-US" b="1" dirty="0"/>
            </a:br>
            <a:r>
              <a:rPr lang="en-US" sz="4000" b="1" dirty="0"/>
              <a:t>Advertising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5257800"/>
          </a:xfrm>
        </p:spPr>
        <p:txBody>
          <a:bodyPr/>
          <a:lstStyle/>
          <a:p>
            <a:r>
              <a:rPr lang="en-US" sz="2400" b="1" dirty="0"/>
              <a:t>Feb Meeting Action Item: </a:t>
            </a:r>
            <a:r>
              <a:rPr lang="en-US" sz="2400" dirty="0"/>
              <a:t>Board approved concept of charging vendors for advertising in </a:t>
            </a:r>
            <a:r>
              <a:rPr lang="en-US" sz="2400" i="1" dirty="0"/>
              <a:t>RootesReview </a:t>
            </a:r>
            <a:r>
              <a:rPr lang="en-US" sz="2400" dirty="0"/>
              <a:t>and on website. Need to set rates and identify vendors. </a:t>
            </a:r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438400"/>
            <a:ext cx="8077200" cy="4267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Sources of Revenue</a:t>
            </a:r>
            <a:br>
              <a:rPr lang="en-US" b="1" dirty="0"/>
            </a:br>
            <a:r>
              <a:rPr lang="en-US" sz="4000" b="1" dirty="0"/>
              <a:t>Advertising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Kerch has volunteered to manage our advertising program. </a:t>
            </a:r>
          </a:p>
          <a:p>
            <a:pPr lvl="1"/>
            <a:r>
              <a:rPr lang="en-US" dirty="0"/>
              <a:t>Solicitation Package to vendors prepared (see read ahead)</a:t>
            </a:r>
          </a:p>
          <a:p>
            <a:pPr lvl="1"/>
            <a:r>
              <a:rPr lang="en-US" dirty="0"/>
              <a:t>Five packages sent…no answer received to date.</a:t>
            </a:r>
          </a:p>
          <a:p>
            <a:r>
              <a:rPr lang="en-US" dirty="0"/>
              <a:t>List of Targeted vendors</a:t>
            </a:r>
          </a:p>
          <a:p>
            <a:pPr lvl="1"/>
            <a:r>
              <a:rPr lang="en-US" dirty="0"/>
              <a:t>We have a list. Need a volunteer to obtain correct mailing addresses for all.</a:t>
            </a:r>
          </a:p>
          <a:p>
            <a:r>
              <a:rPr lang="en-US" dirty="0"/>
              <a:t>Preferred Vendors</a:t>
            </a:r>
          </a:p>
          <a:p>
            <a:pPr lvl="1"/>
            <a:r>
              <a:rPr lang="en-US" dirty="0"/>
              <a:t>Consider offering FREE advertising to very select vendors (</a:t>
            </a:r>
            <a:r>
              <a:rPr lang="en-US" dirty="0" err="1"/>
              <a:t>Hagerty</a:t>
            </a:r>
            <a:r>
              <a:rPr lang="en-US" dirty="0"/>
              <a:t>, Sunbeam, Specialties &amp; Classic Sunbeam) in return for discounts for our members.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Sources of Revenue</a:t>
            </a:r>
            <a:br>
              <a:rPr lang="en-US" b="1" dirty="0"/>
            </a:br>
            <a:r>
              <a:rPr lang="en-US" sz="4000" b="1" dirty="0"/>
              <a:t>Regalia Sales</a:t>
            </a:r>
            <a:br>
              <a:rPr lang="en-US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983163"/>
          </a:xfrm>
        </p:spPr>
        <p:txBody>
          <a:bodyPr>
            <a:normAutofit/>
          </a:bodyPr>
          <a:lstStyle/>
          <a:p>
            <a:r>
              <a:rPr lang="en-US" b="1" dirty="0"/>
              <a:t>Feb Meeting Action Item: </a:t>
            </a:r>
            <a:r>
              <a:rPr lang="en-US" dirty="0" err="1"/>
              <a:t>Sy</a:t>
            </a:r>
            <a:r>
              <a:rPr lang="en-US" dirty="0"/>
              <a:t> Block to provide info on company that supposedly provides logo club regalia </a:t>
            </a:r>
            <a:r>
              <a:rPr lang="en-US" u="sng" dirty="0"/>
              <a:t>AND</a:t>
            </a:r>
            <a:r>
              <a:rPr lang="en-US" dirty="0"/>
              <a:t> a cut to club on all sales.</a:t>
            </a:r>
          </a:p>
          <a:p>
            <a:pPr lvl="1"/>
            <a:r>
              <a:rPr lang="en-US" dirty="0" err="1"/>
              <a:t>Sy</a:t>
            </a:r>
            <a:r>
              <a:rPr lang="en-US" dirty="0"/>
              <a:t> reports </a:t>
            </a:r>
            <a:r>
              <a:rPr lang="en-US" dirty="0" err="1"/>
              <a:t>Queensboro</a:t>
            </a:r>
            <a:r>
              <a:rPr lang="en-US" dirty="0"/>
              <a:t> is the name of the company.</a:t>
            </a:r>
          </a:p>
          <a:p>
            <a:pPr lvl="1"/>
            <a:r>
              <a:rPr lang="en-US" dirty="0"/>
              <a:t>Review of company website reveals their Premier Account Program is meant for companies with requirements for large orders of logo products. No mention of sharing sales.</a:t>
            </a:r>
          </a:p>
          <a:p>
            <a:pPr lvl="1"/>
            <a:r>
              <a:rPr lang="en-US" dirty="0"/>
              <a:t>Contacted </a:t>
            </a:r>
            <a:r>
              <a:rPr lang="en-US" dirty="0" err="1"/>
              <a:t>Queensboro</a:t>
            </a:r>
            <a:r>
              <a:rPr lang="en-US" dirty="0"/>
              <a:t> via email: No reply. Item closed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dirty="0"/>
              <a:t>SUNI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/>
              <a:t>Official dates: September 13-17, 2021 (5 day event)</a:t>
            </a:r>
          </a:p>
          <a:p>
            <a:r>
              <a:rPr lang="en-US" sz="3300" dirty="0"/>
              <a:t>Independence, MO locked in. </a:t>
            </a:r>
          </a:p>
          <a:p>
            <a:r>
              <a:rPr lang="en-US" sz="3300" dirty="0"/>
              <a:t>All six clubs (CAT, CATO, PTC, STOA, SAOCA &amp; TEAE) have agreed to Cost/Revenue sharing plan</a:t>
            </a:r>
          </a:p>
          <a:p>
            <a:r>
              <a:rPr lang="en-US" sz="3300" dirty="0"/>
              <a:t>Host Hotel: Hilton Garden Inn Hotel Independence, MO. Contract being signed.</a:t>
            </a:r>
          </a:p>
          <a:p>
            <a:r>
              <a:rPr lang="en-US" sz="3300" dirty="0"/>
              <a:t>Invited Guests:</a:t>
            </a:r>
          </a:p>
          <a:p>
            <a:pPr lvl="1"/>
            <a:r>
              <a:rPr lang="en-US" dirty="0"/>
              <a:t>Rosemary Smith</a:t>
            </a:r>
          </a:p>
          <a:p>
            <a:pPr lvl="1"/>
            <a:r>
              <a:rPr lang="en-US" dirty="0"/>
              <a:t>Mike Jones</a:t>
            </a:r>
          </a:p>
          <a:p>
            <a:pPr lvl="1"/>
            <a:r>
              <a:rPr lang="en-US" dirty="0"/>
              <a:t>Lord </a:t>
            </a:r>
            <a:r>
              <a:rPr lang="en-US" dirty="0" err="1"/>
              <a:t>Rootes</a:t>
            </a:r>
            <a:r>
              <a:rPr lang="en-US" dirty="0"/>
              <a:t> (?)</a:t>
            </a:r>
          </a:p>
          <a:p>
            <a:r>
              <a:rPr lang="en-US" sz="3300" dirty="0"/>
              <a:t>Working on activity assignments</a:t>
            </a:r>
          </a:p>
          <a:p>
            <a:pPr lvl="1"/>
            <a:r>
              <a:rPr lang="en-US" dirty="0"/>
              <a:t>Kerch handling  registration</a:t>
            </a:r>
          </a:p>
          <a:p>
            <a:pPr lvl="1"/>
            <a:r>
              <a:rPr lang="en-US" dirty="0"/>
              <a:t>STOA will likely run autocross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4900" b="1" dirty="0"/>
              <a:t>New Business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Membership meeting.</a:t>
            </a:r>
          </a:p>
          <a:p>
            <a:r>
              <a:rPr lang="en-US" dirty="0"/>
              <a:t>2020 Elections</a:t>
            </a:r>
          </a:p>
          <a:p>
            <a:r>
              <a:rPr lang="en-US" dirty="0"/>
              <a:t>Regional Adjustments/New Regional Reps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</p:spPr>
        <p:txBody>
          <a:bodyPr>
            <a:normAutofit/>
          </a:bodyPr>
          <a:lstStyle/>
          <a:p>
            <a:r>
              <a:rPr lang="en-US" sz="4000" b="1" dirty="0"/>
              <a:t>General Membership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Sat September 26, 2020 @ 3:00 PM Eastern</a:t>
            </a:r>
          </a:p>
          <a:p>
            <a:r>
              <a:rPr lang="en-US" dirty="0"/>
              <a:t>Virtual meeting via same software as BOD</a:t>
            </a:r>
          </a:p>
          <a:p>
            <a:r>
              <a:rPr lang="en-US" dirty="0"/>
              <a:t>Major topics</a:t>
            </a:r>
          </a:p>
          <a:p>
            <a:pPr lvl="1"/>
            <a:r>
              <a:rPr lang="en-US" dirty="0"/>
              <a:t>Usual reports</a:t>
            </a:r>
          </a:p>
          <a:p>
            <a:pPr lvl="1"/>
            <a:r>
              <a:rPr lang="en-US" dirty="0"/>
              <a:t>Vote to approve changes to Bylaws</a:t>
            </a:r>
          </a:p>
          <a:p>
            <a:pPr lvl="1"/>
            <a:r>
              <a:rPr lang="en-US" dirty="0"/>
              <a:t>2020 Elections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rmAutofit/>
          </a:bodyPr>
          <a:lstStyle/>
          <a:p>
            <a:r>
              <a:rPr lang="en-US" sz="4800" b="1" dirty="0"/>
              <a:t>2020 Elections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All officers and one Board member up for election</a:t>
            </a:r>
          </a:p>
          <a:p>
            <a:pPr lvl="1"/>
            <a:r>
              <a:rPr lang="en-US" dirty="0"/>
              <a:t>Do incumbents volunteer for another term?</a:t>
            </a:r>
          </a:p>
          <a:p>
            <a:pPr lvl="2"/>
            <a:r>
              <a:rPr lang="en-US" dirty="0" err="1"/>
              <a:t>Rollcall</a:t>
            </a:r>
            <a:endParaRPr lang="en-US" dirty="0"/>
          </a:p>
          <a:p>
            <a:pPr lvl="2"/>
            <a:r>
              <a:rPr lang="en-US" dirty="0"/>
              <a:t>Nomination</a:t>
            </a:r>
          </a:p>
          <a:p>
            <a:pPr lvl="1"/>
            <a:r>
              <a:rPr lang="en-US" dirty="0"/>
              <a:t>Nominations from general membership will be solicited at General Membership Meeting and via </a:t>
            </a:r>
            <a:r>
              <a:rPr lang="en-US" i="1" dirty="0" err="1"/>
              <a:t>Rootes</a:t>
            </a:r>
            <a:r>
              <a:rPr lang="en-US" i="1" dirty="0"/>
              <a:t> Review</a:t>
            </a:r>
          </a:p>
          <a:p>
            <a:pPr lvl="1"/>
            <a:r>
              <a:rPr lang="en-US" dirty="0"/>
              <a:t>Ballot in November </a:t>
            </a:r>
            <a:r>
              <a:rPr lang="en-US" i="1" dirty="0" err="1"/>
              <a:t>Rootes</a:t>
            </a:r>
            <a:r>
              <a:rPr lang="en-US" i="1" dirty="0"/>
              <a:t> Review</a:t>
            </a:r>
          </a:p>
          <a:p>
            <a:pPr lvl="1"/>
            <a:r>
              <a:rPr lang="en-US" dirty="0"/>
              <a:t>Discussion?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2"/>
          </a:xfrm>
        </p:spPr>
        <p:txBody>
          <a:bodyPr/>
          <a:lstStyle/>
          <a:p>
            <a:r>
              <a:rPr lang="en-US" b="1" dirty="0"/>
              <a:t>Regional Adjustment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81600"/>
          </a:xfrm>
        </p:spPr>
        <p:txBody>
          <a:bodyPr>
            <a:normAutofit fontScale="92500"/>
          </a:bodyPr>
          <a:lstStyle/>
          <a:p>
            <a:r>
              <a:rPr lang="en-US" b="1" dirty="0"/>
              <a:t>Deep South</a:t>
            </a:r>
            <a:r>
              <a:rPr lang="en-US" dirty="0"/>
              <a:t>: No Regional Rep. Members clustered at extreme east and west of region. Based on this the following adjustment is proposed:</a:t>
            </a:r>
          </a:p>
          <a:p>
            <a:pPr lvl="1"/>
            <a:r>
              <a:rPr lang="en-US" dirty="0"/>
              <a:t>Dissolve Deep South Region</a:t>
            </a:r>
          </a:p>
          <a:p>
            <a:pPr lvl="1"/>
            <a:r>
              <a:rPr lang="en-US" dirty="0"/>
              <a:t>Create Lone Star Region for members in Texas and Oklahoma (we have a Regional Rep candidate)</a:t>
            </a:r>
          </a:p>
          <a:p>
            <a:pPr lvl="1"/>
            <a:r>
              <a:rPr lang="en-US" dirty="0"/>
              <a:t>Divide eastern members between Atlanta Region (1 member in north MS) and North/Central Florida (4 members in coastal AL and MS). Reps from these regions are on board.</a:t>
            </a:r>
          </a:p>
          <a:p>
            <a:r>
              <a:rPr lang="en-US" dirty="0"/>
              <a:t>Discussion/Motion to Approve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2"/>
          </a:xfrm>
        </p:spPr>
        <p:txBody>
          <a:bodyPr/>
          <a:lstStyle/>
          <a:p>
            <a:r>
              <a:rPr lang="en-US" b="1" dirty="0"/>
              <a:t>Regional Adjustment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81600"/>
          </a:xfrm>
        </p:spPr>
        <p:txBody>
          <a:bodyPr>
            <a:normAutofit/>
          </a:bodyPr>
          <a:lstStyle/>
          <a:p>
            <a:r>
              <a:rPr lang="en-US" b="1" dirty="0"/>
              <a:t>Great Plains: </a:t>
            </a:r>
            <a:r>
              <a:rPr lang="en-US" dirty="0"/>
              <a:t>No Regional Rep. Only 5 members spread out over 3/4 million square miles. Based on this the following adjustment is proposed:</a:t>
            </a:r>
          </a:p>
          <a:p>
            <a:pPr lvl="1"/>
            <a:r>
              <a:rPr lang="en-US" dirty="0"/>
              <a:t>Dissolve Great Plains Region</a:t>
            </a:r>
          </a:p>
          <a:p>
            <a:pPr lvl="1"/>
            <a:r>
              <a:rPr lang="en-US" dirty="0"/>
              <a:t>Reassign western members (3 in MT &amp; AB) to Pacific Northwest and the eastern members (2 in SD &amp; NE) to Midwest Region. Regional rep affected is on board.</a:t>
            </a:r>
          </a:p>
          <a:p>
            <a:r>
              <a:rPr lang="en-US" dirty="0"/>
              <a:t>Discussion/Motion to Approve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Review and approval of February </a:t>
            </a:r>
            <a:r>
              <a:rPr lang="en-US" sz="4000" dirty="0" err="1">
                <a:solidFill>
                  <a:schemeClr val="tx1"/>
                </a:solidFill>
              </a:rPr>
              <a:t>BoD</a:t>
            </a:r>
            <a:r>
              <a:rPr lang="en-US" sz="4000" dirty="0">
                <a:solidFill>
                  <a:schemeClr val="tx1"/>
                </a:solidFill>
              </a:rPr>
              <a:t> Meeting Minutes</a:t>
            </a:r>
          </a:p>
          <a:p>
            <a:r>
              <a:rPr lang="en-US" sz="4000" dirty="0">
                <a:solidFill>
                  <a:schemeClr val="tx1"/>
                </a:solidFill>
              </a:rPr>
              <a:t>Treasurer’s Report</a:t>
            </a:r>
          </a:p>
          <a:p>
            <a:r>
              <a:rPr lang="en-US" sz="4000" dirty="0">
                <a:solidFill>
                  <a:schemeClr val="tx1"/>
                </a:solidFill>
              </a:rPr>
              <a:t>Membership Report</a:t>
            </a:r>
          </a:p>
          <a:p>
            <a:r>
              <a:rPr lang="en-US" sz="4000" dirty="0">
                <a:solidFill>
                  <a:schemeClr val="tx1"/>
                </a:solidFill>
              </a:rPr>
              <a:t>Website/Editor’s Report</a:t>
            </a:r>
          </a:p>
          <a:p>
            <a:r>
              <a:rPr lang="en-US" sz="4000" dirty="0">
                <a:solidFill>
                  <a:schemeClr val="tx1"/>
                </a:solidFill>
              </a:rPr>
              <a:t>Additional Reports as Required</a:t>
            </a:r>
            <a:endParaRPr lang="en-US" sz="4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382000" cy="7921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Candidate for Regional Representative</a:t>
            </a:r>
            <a:br>
              <a:rPr lang="en-US" b="1" dirty="0"/>
            </a:br>
            <a:r>
              <a:rPr lang="en-US" b="1" dirty="0"/>
              <a:t>Lone Star Region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76800"/>
          </a:xfrm>
        </p:spPr>
        <p:txBody>
          <a:bodyPr>
            <a:normAutofit/>
          </a:bodyPr>
          <a:lstStyle/>
          <a:p>
            <a:r>
              <a:rPr lang="en-US" b="1" dirty="0"/>
              <a:t>Rob Roy Keller, TX</a:t>
            </a:r>
          </a:p>
          <a:p>
            <a:pPr lvl="1"/>
            <a:r>
              <a:rPr lang="en-US" dirty="0"/>
              <a:t>Volunteered after recommendation by Bill </a:t>
            </a:r>
            <a:r>
              <a:rPr lang="en-US" dirty="0" err="1"/>
              <a:t>Bulpitt</a:t>
            </a:r>
            <a:r>
              <a:rPr lang="en-US" dirty="0"/>
              <a:t> and outreach by Joe </a:t>
            </a:r>
            <a:r>
              <a:rPr lang="en-US" dirty="0" err="1"/>
              <a:t>McConlogue</a:t>
            </a:r>
            <a:endParaRPr lang="en-US" dirty="0"/>
          </a:p>
          <a:p>
            <a:pPr lvl="1"/>
            <a:r>
              <a:rPr lang="en-US" dirty="0"/>
              <a:t>Owner of four Tigers</a:t>
            </a:r>
          </a:p>
          <a:p>
            <a:pPr lvl="1"/>
            <a:r>
              <a:rPr lang="en-US" dirty="0"/>
              <a:t>TAC Inspector</a:t>
            </a:r>
          </a:p>
          <a:p>
            <a:pPr lvl="1"/>
            <a:r>
              <a:rPr lang="en-US" dirty="0"/>
              <a:t>Head of the informal club Tigers of North Texas </a:t>
            </a:r>
          </a:p>
          <a:p>
            <a:r>
              <a:rPr lang="en-US" dirty="0"/>
              <a:t>Discussion/Motion to Approve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Candidates for Regional Representative</a:t>
            </a:r>
            <a:br>
              <a:rPr lang="en-US" b="1" dirty="0"/>
            </a:br>
            <a:r>
              <a:rPr lang="en-US" b="1" dirty="0"/>
              <a:t>Erie Region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b="1" dirty="0"/>
              <a:t>Tom </a:t>
            </a:r>
            <a:r>
              <a:rPr lang="en-US" b="1" dirty="0" err="1"/>
              <a:t>Matowitz</a:t>
            </a:r>
            <a:r>
              <a:rPr lang="en-US" b="1" dirty="0"/>
              <a:t> Mentor, OH</a:t>
            </a:r>
          </a:p>
          <a:p>
            <a:r>
              <a:rPr lang="en-US" b="1" dirty="0"/>
              <a:t>Bill Wright Slippery Rock, PA</a:t>
            </a:r>
          </a:p>
          <a:p>
            <a:r>
              <a:rPr lang="en-US" dirty="0"/>
              <a:t>Volunteered after outreach by Joe </a:t>
            </a:r>
            <a:r>
              <a:rPr lang="en-US" dirty="0" err="1"/>
              <a:t>McConlogue</a:t>
            </a:r>
            <a:endParaRPr lang="en-US" dirty="0"/>
          </a:p>
          <a:p>
            <a:r>
              <a:rPr lang="en-US" dirty="0"/>
              <a:t>Both long time Alpine owners</a:t>
            </a:r>
          </a:p>
          <a:p>
            <a:r>
              <a:rPr lang="en-US" dirty="0"/>
              <a:t>Bio’s Forwarded</a:t>
            </a:r>
          </a:p>
          <a:p>
            <a:r>
              <a:rPr lang="en-US" dirty="0"/>
              <a:t>Discussion/Motion to Select one candidate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Candidate for Regional Representative</a:t>
            </a:r>
            <a:br>
              <a:rPr lang="en-US" b="1" dirty="0"/>
            </a:br>
            <a:r>
              <a:rPr lang="en-US" b="1" dirty="0"/>
              <a:t>Pacific Northwest Region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87680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500" b="1" dirty="0"/>
              <a:t>Brian Marks Vancouver, BC</a:t>
            </a:r>
          </a:p>
          <a:p>
            <a:r>
              <a:rPr lang="en-US" dirty="0"/>
              <a:t>Volunteered after outreach by Joe </a:t>
            </a:r>
            <a:r>
              <a:rPr lang="en-US" dirty="0" err="1"/>
              <a:t>McConlogue</a:t>
            </a:r>
            <a:endParaRPr lang="en-US" dirty="0"/>
          </a:p>
          <a:p>
            <a:r>
              <a:rPr lang="en-US" dirty="0"/>
              <a:t>Tiger owner since 2004</a:t>
            </a:r>
          </a:p>
          <a:p>
            <a:r>
              <a:rPr lang="en-US" dirty="0"/>
              <a:t>Joined TEAE during Canadian initiative a couple years back</a:t>
            </a:r>
          </a:p>
          <a:p>
            <a:r>
              <a:rPr lang="en-US" dirty="0"/>
              <a:t>Bio Forwarded</a:t>
            </a:r>
          </a:p>
          <a:p>
            <a:r>
              <a:rPr lang="en-US" dirty="0"/>
              <a:t>Discussion/Motion to Approve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Candidate for Regional Representative</a:t>
            </a:r>
            <a:br>
              <a:rPr lang="en-US" b="1" dirty="0"/>
            </a:br>
            <a:r>
              <a:rPr lang="en-US" b="1" dirty="0"/>
              <a:t>Rocky Mountain Region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87680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500" b="1" dirty="0"/>
              <a:t>Roger Davis-Cottonwood, UT</a:t>
            </a:r>
          </a:p>
          <a:p>
            <a:r>
              <a:rPr lang="en-US" dirty="0"/>
              <a:t>Volunteered after outreach by Joe </a:t>
            </a:r>
            <a:r>
              <a:rPr lang="en-US" dirty="0" err="1"/>
              <a:t>McConlogue</a:t>
            </a:r>
            <a:endParaRPr lang="en-US" dirty="0"/>
          </a:p>
          <a:p>
            <a:r>
              <a:rPr lang="en-US" dirty="0"/>
              <a:t>Owner of two Alpines</a:t>
            </a:r>
          </a:p>
          <a:p>
            <a:r>
              <a:rPr lang="en-US" dirty="0"/>
              <a:t>Vintage Racer</a:t>
            </a:r>
          </a:p>
          <a:p>
            <a:r>
              <a:rPr lang="en-US" dirty="0"/>
              <a:t>President of British Car club in his area</a:t>
            </a:r>
          </a:p>
          <a:p>
            <a:r>
              <a:rPr lang="en-US" dirty="0"/>
              <a:t>TEAE member since late 80’s</a:t>
            </a:r>
          </a:p>
          <a:p>
            <a:r>
              <a:rPr lang="en-US" dirty="0"/>
              <a:t>Bio Forwarded</a:t>
            </a:r>
          </a:p>
          <a:p>
            <a:r>
              <a:rPr lang="en-US" dirty="0"/>
              <a:t>Discussion/Motion to Approve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Preservation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Still trying to develop a suitable award for UNRESTORED cars</a:t>
            </a:r>
          </a:p>
          <a:p>
            <a:r>
              <a:rPr lang="en-US" dirty="0"/>
              <a:t>Several drafts have been distributed and the comments received incorporated. March draft showed necessary rule changes and Judging sheets.  Resent this month.</a:t>
            </a:r>
          </a:p>
          <a:p>
            <a:pPr lvl="1"/>
            <a:r>
              <a:rPr lang="en-US" dirty="0"/>
              <a:t>March Comment: TT recommended choose a better word than “finish” when describing compartment layout category on Judging sheets. Finish could denote quality.  Changed to “Compartment Layout and </a:t>
            </a:r>
            <a:r>
              <a:rPr lang="en-US" b="1" dirty="0"/>
              <a:t>Painted Surfaces</a:t>
            </a:r>
            <a:r>
              <a:rPr lang="en-US" dirty="0"/>
              <a:t>.”</a:t>
            </a:r>
          </a:p>
          <a:p>
            <a:r>
              <a:rPr lang="en-US" dirty="0"/>
              <a:t>Key Points</a:t>
            </a:r>
          </a:p>
          <a:p>
            <a:pPr lvl="1"/>
            <a:r>
              <a:rPr lang="en-US" dirty="0"/>
              <a:t>Open to all models</a:t>
            </a:r>
          </a:p>
          <a:p>
            <a:pPr lvl="1"/>
            <a:r>
              <a:rPr lang="en-US" dirty="0"/>
              <a:t>Judging for Originality ONLY (Quantitative NOT Qualitative)</a:t>
            </a:r>
          </a:p>
          <a:p>
            <a:pPr lvl="1"/>
            <a:r>
              <a:rPr lang="en-US" dirty="0"/>
              <a:t>Judging is against a standard…NOT other cars.</a:t>
            </a:r>
          </a:p>
          <a:p>
            <a:pPr lvl="1"/>
            <a:r>
              <a:rPr lang="en-US" dirty="0"/>
              <a:t>Awards are perennial…bumper badge</a:t>
            </a:r>
          </a:p>
          <a:p>
            <a:pPr lvl="1"/>
            <a:r>
              <a:rPr lang="en-US" dirty="0"/>
              <a:t>Judging sheets not that different</a:t>
            </a:r>
          </a:p>
          <a:p>
            <a:pPr lvl="1"/>
            <a:r>
              <a:rPr lang="en-US" dirty="0"/>
              <a:t>Most knowledgeable judges</a:t>
            </a:r>
          </a:p>
          <a:p>
            <a:pPr lvl="1"/>
            <a:r>
              <a:rPr lang="en-US" dirty="0"/>
              <a:t>Judging relies significantly on interaction with owners and YES, the honor code has much to do with results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Wrap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other items to Discuss?</a:t>
            </a:r>
          </a:p>
          <a:p>
            <a:r>
              <a:rPr lang="en-US" dirty="0"/>
              <a:t>Motion to Adjourn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1295400"/>
            <a:ext cx="4572000" cy="172354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400" b="1" dirty="0"/>
              <a:t>Treasurer’s Report</a:t>
            </a:r>
            <a:br>
              <a:rPr lang="en-US" sz="4400" b="1" dirty="0"/>
            </a:br>
            <a:r>
              <a:rPr lang="en-US" sz="4400" b="1" dirty="0"/>
              <a:t>Rob Harter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2BA76A02-E614-4132-B584-CA96CA536B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37338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2480" y="5233387"/>
            <a:ext cx="1018120" cy="3292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0080" y="1447800"/>
            <a:ext cx="1018120" cy="3292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199" y="533400"/>
            <a:ext cx="7748597" cy="576612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5638800" y="5257800"/>
            <a:ext cx="9906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1447800"/>
            <a:ext cx="1018120" cy="32921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608" y="548390"/>
            <a:ext cx="7754784" cy="576121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9300" y="1600200"/>
            <a:ext cx="5105400" cy="4525963"/>
          </a:xfrm>
        </p:spPr>
        <p:txBody>
          <a:bodyPr/>
          <a:lstStyle/>
          <a:p>
            <a:r>
              <a:rPr lang="en-US" dirty="0"/>
              <a:t>4 months still to tabulate	</a:t>
            </a:r>
          </a:p>
          <a:p>
            <a:pPr lvl="1"/>
            <a:r>
              <a:rPr lang="en-US" dirty="0"/>
              <a:t>Approx. ($5,500) newsletter </a:t>
            </a:r>
          </a:p>
          <a:p>
            <a:pPr lvl="1"/>
            <a:r>
              <a:rPr lang="en-US" dirty="0"/>
              <a:t>Approx. $2,500 membership </a:t>
            </a:r>
          </a:p>
          <a:p>
            <a:pPr lvl="1"/>
            <a:r>
              <a:rPr lang="en-US" dirty="0"/>
              <a:t>($3,000) </a:t>
            </a:r>
          </a:p>
          <a:p>
            <a:r>
              <a:rPr lang="en-US" dirty="0"/>
              <a:t>No United to break even, </a:t>
            </a:r>
            <a:br>
              <a:rPr lang="en-US" dirty="0"/>
            </a:br>
            <a:r>
              <a:rPr lang="en-US" dirty="0"/>
              <a:t>but Hotel Deposit refunded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93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2514600"/>
            <a:ext cx="6096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Membership Report</a:t>
            </a:r>
            <a:br>
              <a:rPr lang="en-US" sz="4400" b="1" dirty="0"/>
            </a:br>
            <a:r>
              <a:rPr lang="en-US" sz="4400" b="1" dirty="0"/>
              <a:t>Joe </a:t>
            </a:r>
            <a:r>
              <a:rPr lang="en-US" sz="4400" b="1" dirty="0" err="1"/>
              <a:t>McConlogue</a:t>
            </a:r>
            <a:endParaRPr lang="en-US" sz="4400" b="1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79E4BB54-A7DA-4824-865C-53AB956D1A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8006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Membership as of Aug 1,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Total members:	514</a:t>
            </a:r>
          </a:p>
          <a:p>
            <a:pPr lvl="1"/>
            <a:r>
              <a:rPr lang="en-US" dirty="0"/>
              <a:t>Free:			     3</a:t>
            </a:r>
          </a:p>
          <a:p>
            <a:pPr lvl="1"/>
            <a:r>
              <a:rPr lang="en-US" dirty="0"/>
              <a:t>Courtesy:		   12</a:t>
            </a:r>
          </a:p>
          <a:p>
            <a:pPr lvl="1"/>
            <a:r>
              <a:rPr lang="en-US" dirty="0"/>
              <a:t>Canadian rate:	   29</a:t>
            </a:r>
          </a:p>
          <a:p>
            <a:r>
              <a:rPr lang="en-US" dirty="0"/>
              <a:t>CATO offer</a:t>
            </a:r>
          </a:p>
          <a:p>
            <a:pPr lvl="1"/>
            <a:r>
              <a:rPr lang="en-US" dirty="0"/>
              <a:t>40 Members / 3 already TEAE / 7 accepted</a:t>
            </a:r>
          </a:p>
          <a:p>
            <a:r>
              <a:rPr lang="en-US" dirty="0"/>
              <a:t>Members in 43 states / 5 provinces / DC &amp; UK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</TotalTime>
  <Words>1382</Words>
  <Application>Microsoft Office PowerPoint</Application>
  <PresentationFormat>On-screen Show (4:3)</PresentationFormat>
  <Paragraphs>276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Arial</vt:lpstr>
      <vt:lpstr>Calibri</vt:lpstr>
      <vt:lpstr>Office Theme</vt:lpstr>
      <vt:lpstr>Tigers East/Alpines East Board of Directors Annual Meeting August 29, 2020</vt:lpstr>
      <vt:lpstr>Agenda</vt:lpstr>
      <vt:lpstr>Reports</vt:lpstr>
      <vt:lpstr>PowerPoint Presentation</vt:lpstr>
      <vt:lpstr>PowerPoint Presentation</vt:lpstr>
      <vt:lpstr>PowerPoint Presentation</vt:lpstr>
      <vt:lpstr>Summary</vt:lpstr>
      <vt:lpstr>PowerPoint Presentation</vt:lpstr>
      <vt:lpstr>Membership as of Aug 1, 2020</vt:lpstr>
      <vt:lpstr>Membership as of Aug 1, 2020</vt:lpstr>
      <vt:lpstr>Membership as of Aug 1, 2020</vt:lpstr>
      <vt:lpstr>PowerPoint Presentation</vt:lpstr>
      <vt:lpstr>Website March 1 thru August 1 Average Monthly Visits</vt:lpstr>
      <vt:lpstr>PowerPoint Presentation</vt:lpstr>
      <vt:lpstr>Facebook March 1 thru August 1</vt:lpstr>
      <vt:lpstr>Facebook Engagement  March 1 thru August 1</vt:lpstr>
      <vt:lpstr>Demographics from Facebook</vt:lpstr>
      <vt:lpstr>PowerPoint Presentation</vt:lpstr>
      <vt:lpstr>Old Business </vt:lpstr>
      <vt:lpstr>Insurance</vt:lpstr>
      <vt:lpstr>Sources of Revenue Advertising</vt:lpstr>
      <vt:lpstr>Sources of Revenue Advertising</vt:lpstr>
      <vt:lpstr>Sources of Revenue Regalia Sales </vt:lpstr>
      <vt:lpstr>SUNI Update</vt:lpstr>
      <vt:lpstr>New Business </vt:lpstr>
      <vt:lpstr>General Membership Meeting</vt:lpstr>
      <vt:lpstr>2020 Elections</vt:lpstr>
      <vt:lpstr>Regional Adjustment</vt:lpstr>
      <vt:lpstr>Regional Adjustment</vt:lpstr>
      <vt:lpstr>Candidate for Regional Representative Lone Star Region</vt:lpstr>
      <vt:lpstr>Candidates for Regional Representative Erie Region</vt:lpstr>
      <vt:lpstr>Candidate for Regional Representative Pacific Northwest Region</vt:lpstr>
      <vt:lpstr>Candidate for Regional Representative Rocky Mountain Region</vt:lpstr>
      <vt:lpstr>Preservation Class</vt:lpstr>
      <vt:lpstr>Wrap Up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Directors Web Conference February, 2020</dc:title>
  <dc:creator>Jimmy</dc:creator>
  <cp:lastModifiedBy>Kerch McConlogue</cp:lastModifiedBy>
  <cp:revision>60</cp:revision>
  <dcterms:created xsi:type="dcterms:W3CDTF">2020-08-05T12:28:23Z</dcterms:created>
  <dcterms:modified xsi:type="dcterms:W3CDTF">2020-08-29T23:48:38Z</dcterms:modified>
</cp:coreProperties>
</file>