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6" r:id="rId2"/>
    <p:sldId id="287" r:id="rId3"/>
    <p:sldId id="322" r:id="rId4"/>
    <p:sldId id="323" r:id="rId5"/>
    <p:sldId id="328" r:id="rId6"/>
    <p:sldId id="324" r:id="rId7"/>
    <p:sldId id="325" r:id="rId8"/>
    <p:sldId id="326" r:id="rId9"/>
    <p:sldId id="327" r:id="rId10"/>
    <p:sldId id="258" r:id="rId11"/>
    <p:sldId id="288" r:id="rId12"/>
    <p:sldId id="298" r:id="rId13"/>
    <p:sldId id="321" r:id="rId14"/>
    <p:sldId id="289" r:id="rId15"/>
    <p:sldId id="332" r:id="rId16"/>
    <p:sldId id="308" r:id="rId17"/>
    <p:sldId id="290" r:id="rId18"/>
    <p:sldId id="329" r:id="rId19"/>
    <p:sldId id="330" r:id="rId20"/>
    <p:sldId id="331" r:id="rId21"/>
    <p:sldId id="297" r:id="rId22"/>
    <p:sldId id="269" r:id="rId23"/>
    <p:sldId id="277" r:id="rId24"/>
    <p:sldId id="275" r:id="rId25"/>
    <p:sldId id="305" r:id="rId26"/>
    <p:sldId id="320" r:id="rId27"/>
    <p:sldId id="285" r:id="rId28"/>
    <p:sldId id="311" r:id="rId29"/>
    <p:sldId id="333" r:id="rId30"/>
    <p:sldId id="33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24E8F-6ADD-40DB-B7DA-6C9A136FE8B4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1836B-75FC-4E48-81EF-0DA75B598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182 INCORRECT PASSWORDS</a:t>
            </a:r>
          </a:p>
          <a:p>
            <a:r>
              <a:rPr lang="en-US" dirty="0"/>
              <a:t>82 RESET PASSWORDS</a:t>
            </a:r>
          </a:p>
          <a:p>
            <a:r>
              <a:rPr lang="en-US" dirty="0"/>
              <a:t>CARBURETOR ID  1426</a:t>
            </a:r>
          </a:p>
          <a:p>
            <a:r>
              <a:rPr lang="en-US" dirty="0"/>
              <a:t>Cooling the tiger 798</a:t>
            </a:r>
          </a:p>
          <a:p>
            <a:r>
              <a:rPr lang="en-US" dirty="0"/>
              <a:t>Resting seats 590</a:t>
            </a:r>
          </a:p>
          <a:p>
            <a:r>
              <a:rPr lang="en-US" dirty="0"/>
              <a:t>Restoring doors 426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1836B-75FC-4E48-81EF-0DA75B598A7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6797F-D6BB-4A4E-8348-E33FF50A180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0DF76-0709-4963-BADB-44DD448E6E0F}" type="datetimeFigureOut">
              <a:rPr lang="en-US" smtClean="0"/>
              <a:pPr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D3BE-48CE-4E4A-991A-D4E8E5715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2362200"/>
          </a:xfrm>
        </p:spPr>
        <p:txBody>
          <a:bodyPr>
            <a:noAutofit/>
          </a:bodyPr>
          <a:lstStyle/>
          <a:p>
            <a:r>
              <a:rPr lang="en-US" sz="4800" b="1" dirty="0"/>
              <a:t>Tigers East/Alpines East</a:t>
            </a:r>
            <a:br>
              <a:rPr lang="en-US" sz="4800" b="1" dirty="0"/>
            </a:br>
            <a:r>
              <a:rPr lang="en-US" sz="4800" b="1" dirty="0"/>
              <a:t>Board of Directors</a:t>
            </a:r>
            <a:br>
              <a:rPr lang="en-US" sz="4800" b="1" dirty="0"/>
            </a:br>
            <a:r>
              <a:rPr lang="en-US" sz="4800" b="1" dirty="0"/>
              <a:t>Semi-Annual </a:t>
            </a:r>
            <a:br>
              <a:rPr lang="en-US" sz="4800" b="1" dirty="0"/>
            </a:br>
            <a:r>
              <a:rPr lang="en-US" sz="4800" b="1" dirty="0"/>
              <a:t>Web Conference</a:t>
            </a:r>
            <a:br>
              <a:rPr lang="en-US" sz="4800" b="1" dirty="0"/>
            </a:br>
            <a:r>
              <a:rPr lang="en-US" sz="4800" b="1" dirty="0"/>
              <a:t>July 31, 2021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3E993695-D741-48CF-88BA-BF59893AF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Treasurer’s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Membership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Website/Editor’s Report</a:t>
            </a:r>
          </a:p>
          <a:p>
            <a:r>
              <a:rPr lang="en-US" sz="4000" dirty="0">
                <a:solidFill>
                  <a:schemeClr val="tx1"/>
                </a:solidFill>
              </a:rPr>
              <a:t>Additional Reports as Required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438400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/>
              <a:t>Treasurer’s Report</a:t>
            </a:r>
            <a:br>
              <a:rPr lang="en-US" sz="4400" b="1" dirty="0"/>
            </a:br>
            <a:endParaRPr lang="en-US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A76A02-E614-4132-B584-CA96CA536B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2020 Balance 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914400"/>
            <a:ext cx="85344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2021 Balance Sheet (as of June 30)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914400"/>
            <a:ext cx="7676308" cy="57061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514600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Membership Report</a:t>
            </a:r>
            <a:br>
              <a:rPr lang="en-US" sz="4400" b="1" dirty="0"/>
            </a:br>
            <a:r>
              <a:rPr lang="en-US" sz="4400" b="1" dirty="0"/>
              <a:t>Joe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79E4BB54-A7DA-4824-865C-53AB956D1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8006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Membership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>
            <a:normAutofit/>
          </a:bodyPr>
          <a:lstStyle/>
          <a:p>
            <a:r>
              <a:rPr lang="en-US" b="1" dirty="0"/>
              <a:t>511 members </a:t>
            </a:r>
            <a:r>
              <a:rPr lang="en-US" dirty="0"/>
              <a:t>(up 14 from February)</a:t>
            </a:r>
          </a:p>
          <a:p>
            <a:pPr lvl="1"/>
            <a:r>
              <a:rPr lang="en-US" dirty="0"/>
              <a:t>20 new members in that period and 6 dropped out</a:t>
            </a:r>
          </a:p>
          <a:p>
            <a:pPr lvl="1"/>
            <a:r>
              <a:rPr lang="en-US" dirty="0"/>
              <a:t>3 free members:</a:t>
            </a:r>
          </a:p>
          <a:p>
            <a:pPr lvl="2"/>
            <a:r>
              <a:rPr lang="en-US" dirty="0"/>
              <a:t>Jim Morrison. Dave Lawler  &amp; Brad Davis</a:t>
            </a:r>
          </a:p>
          <a:p>
            <a:pPr lvl="1"/>
            <a:r>
              <a:rPr lang="en-US" dirty="0"/>
              <a:t>13 courtesy members, added </a:t>
            </a:r>
            <a:r>
              <a:rPr lang="en-US" dirty="0" err="1"/>
              <a:t>Rootes</a:t>
            </a:r>
            <a:r>
              <a:rPr lang="en-US" dirty="0"/>
              <a:t> Archive Center </a:t>
            </a:r>
          </a:p>
          <a:p>
            <a:pPr lvl="1"/>
            <a:r>
              <a:rPr lang="en-US" dirty="0"/>
              <a:t>25 members at Canadian rate for electronic newsletter (up 1 from February)</a:t>
            </a:r>
          </a:p>
          <a:p>
            <a:pPr lvl="1"/>
            <a:r>
              <a:rPr lang="en-US" dirty="0"/>
              <a:t>No or invalid email for 27 members (5.3%) </a:t>
            </a:r>
          </a:p>
          <a:p>
            <a:r>
              <a:rPr lang="en-US" b="1" dirty="0"/>
              <a:t>Newsletter selection</a:t>
            </a:r>
          </a:p>
          <a:p>
            <a:pPr lvl="1"/>
            <a:r>
              <a:rPr lang="en-US" dirty="0"/>
              <a:t>192 electronic (37.6%) (slight tick up)</a:t>
            </a:r>
          </a:p>
          <a:p>
            <a:pPr lvl="1"/>
            <a:r>
              <a:rPr lang="en-US" dirty="0"/>
              <a:t>319 printed (62.4%) (incl 5 international)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Gains and Losses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906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2020: Lost 65 members/gained 34 (Net Loss: 31)</a:t>
            </a:r>
          </a:p>
          <a:p>
            <a:r>
              <a:rPr lang="en-US" dirty="0"/>
              <a:t>Membership Levels 2017-21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2021 – 511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2020 – 510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2019 – 584 (Canadian initiative)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2018 – 501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2017 – 495</a:t>
            </a:r>
          </a:p>
          <a:p>
            <a:pPr>
              <a:buNone/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438400"/>
            <a:ext cx="6705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Editor/Webmaster Report</a:t>
            </a:r>
            <a:br>
              <a:rPr lang="en-US" sz="4400" b="1" dirty="0"/>
            </a:br>
            <a:r>
              <a:rPr lang="en-US" sz="4400" b="1" dirty="0"/>
              <a:t>Kerch </a:t>
            </a:r>
            <a:r>
              <a:rPr lang="en-US" sz="4400" b="1" dirty="0" err="1"/>
              <a:t>McConlogue</a:t>
            </a: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89520B-7A11-4658-9CCF-55CEA5F77B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5720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33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2021 monthly page count and associated costs.</a:t>
            </a:r>
          </a:p>
          <a:p>
            <a:pPr algn="ctr"/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pPr algn="ctr"/>
            <a:endParaRPr lang="en-US" sz="24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251A1-7835-4203-832F-8B98237D1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i="1" dirty="0" err="1"/>
              <a:t>Rootes</a:t>
            </a:r>
            <a:r>
              <a:rPr lang="en-US" sz="3600" b="1" i="1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DB1A-4974-43E8-83D3-C7C1C669C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46092"/>
              </p:ext>
            </p:extLst>
          </p:nvPr>
        </p:nvGraphicFramePr>
        <p:xfrm>
          <a:off x="1885950" y="1082040"/>
          <a:ext cx="53721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No. of Pages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Monthly 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1426 (FIRST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1574 (first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1441 (3</a:t>
                      </a:r>
                      <a:r>
                        <a:rPr lang="en-US" sz="1600" b="1" baseline="30000" dirty="0"/>
                        <a:t>rd</a:t>
                      </a:r>
                      <a:r>
                        <a:rPr lang="en-US" sz="1600" b="1" dirty="0"/>
                        <a:t> class)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03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35AD-5ABF-4B04-B21C-FB2DE588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Facebook</a:t>
            </a:r>
            <a:br>
              <a:rPr lang="en-US" b="1" dirty="0"/>
            </a:br>
            <a:r>
              <a:rPr lang="en-US" sz="3100" b="1" dirty="0"/>
              <a:t>March 1 thru August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CDC54A-00BE-45F5-9499-84E8F43FB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0261"/>
              </p:ext>
            </p:extLst>
          </p:nvPr>
        </p:nvGraphicFramePr>
        <p:xfrm>
          <a:off x="1219200" y="1560689"/>
          <a:ext cx="6858001" cy="409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442">
                  <a:extLst>
                    <a:ext uri="{9D8B030D-6E8A-4147-A177-3AD203B41FA5}">
                      <a16:colId xmlns:a16="http://schemas.microsoft.com/office/drawing/2014/main" val="1449967433"/>
                    </a:ext>
                  </a:extLst>
                </a:gridCol>
                <a:gridCol w="1213805">
                  <a:extLst>
                    <a:ext uri="{9D8B030D-6E8A-4147-A177-3AD203B41FA5}">
                      <a16:colId xmlns:a16="http://schemas.microsoft.com/office/drawing/2014/main" val="4250282147"/>
                    </a:ext>
                  </a:extLst>
                </a:gridCol>
                <a:gridCol w="1395877">
                  <a:extLst>
                    <a:ext uri="{9D8B030D-6E8A-4147-A177-3AD203B41FA5}">
                      <a16:colId xmlns:a16="http://schemas.microsoft.com/office/drawing/2014/main" val="857052965"/>
                    </a:ext>
                  </a:extLst>
                </a:gridCol>
                <a:gridCol w="1395877">
                  <a:extLst>
                    <a:ext uri="{9D8B030D-6E8A-4147-A177-3AD203B41FA5}">
                      <a16:colId xmlns:a16="http://schemas.microsoft.com/office/drawing/2014/main" val="3968963630"/>
                    </a:ext>
                  </a:extLst>
                </a:gridCol>
              </a:tblGrid>
              <a:tr h="67861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3/1 thru 8/1 2020 (4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8/1 thru 2/1 2021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(6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2/1 thru 7/27 </a:t>
                      </a:r>
                      <a:br>
                        <a:rPr lang="en-US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(~6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043598"/>
                  </a:ext>
                </a:extLst>
              </a:tr>
              <a:tr h="712943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Total Membership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509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602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663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427506"/>
                  </a:ext>
                </a:extLst>
              </a:tr>
              <a:tr h="541837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Posts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236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311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181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686439"/>
                  </a:ext>
                </a:extLst>
              </a:tr>
              <a:tr h="600495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2002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25499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1250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107370"/>
                  </a:ext>
                </a:extLst>
              </a:tr>
              <a:tr h="93462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Reactions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2739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4684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2029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446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8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Agenda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4800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Welcome</a:t>
            </a:r>
          </a:p>
          <a:p>
            <a:r>
              <a:rPr lang="en-US" sz="4400" dirty="0">
                <a:solidFill>
                  <a:schemeClr val="tx1"/>
                </a:solidFill>
              </a:rPr>
              <a:t>Roll Call</a:t>
            </a:r>
          </a:p>
          <a:p>
            <a:r>
              <a:rPr lang="en-US" sz="4400" dirty="0">
                <a:solidFill>
                  <a:schemeClr val="tx1"/>
                </a:solidFill>
              </a:rPr>
              <a:t>Review Approve Feb 2021 Meeting Minutes</a:t>
            </a:r>
          </a:p>
          <a:p>
            <a:r>
              <a:rPr lang="en-US" sz="4400" dirty="0"/>
              <a:t>United 2022</a:t>
            </a:r>
          </a:p>
          <a:p>
            <a:r>
              <a:rPr lang="en-US" sz="4400" dirty="0">
                <a:solidFill>
                  <a:schemeClr val="tx1"/>
                </a:solidFill>
              </a:rPr>
              <a:t>Reports</a:t>
            </a:r>
          </a:p>
          <a:p>
            <a:r>
              <a:rPr lang="en-US" sz="4400" dirty="0">
                <a:solidFill>
                  <a:schemeClr val="tx1"/>
                </a:solidFill>
              </a:rPr>
              <a:t>Old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New Business</a:t>
            </a:r>
          </a:p>
          <a:p>
            <a:r>
              <a:rPr lang="en-US" sz="4400" dirty="0">
                <a:solidFill>
                  <a:schemeClr val="tx1"/>
                </a:solidFill>
              </a:rPr>
              <a:t>Adjourn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Website: Average Monthly Visitors and Page Views</a:t>
            </a:r>
            <a:br>
              <a:rPr lang="en-US" sz="3600" b="1" dirty="0"/>
            </a:br>
            <a:r>
              <a:rPr lang="en-US" sz="2400" b="1" dirty="0"/>
              <a:t>Comparing March 1 thru August 1, 2020</a:t>
            </a:r>
            <a:br>
              <a:rPr lang="en-US" sz="2400" b="1" dirty="0"/>
            </a:br>
            <a:r>
              <a:rPr lang="en-US" sz="2400" b="1" dirty="0"/>
              <a:t>August 1 thru February 1, 2021</a:t>
            </a:r>
            <a:br>
              <a:rPr lang="en-US" sz="2400" b="1" dirty="0"/>
            </a:br>
            <a:r>
              <a:rPr lang="en-US" sz="2400" b="1" dirty="0"/>
              <a:t>February 1, 2021 thru July 27, 2021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567E00-097C-48B9-9ABE-185B33E16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985519"/>
              </p:ext>
            </p:extLst>
          </p:nvPr>
        </p:nvGraphicFramePr>
        <p:xfrm>
          <a:off x="1950720" y="1752600"/>
          <a:ext cx="5242560" cy="4449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5690">
                  <a:extLst>
                    <a:ext uri="{9D8B030D-6E8A-4147-A177-3AD203B41FA5}">
                      <a16:colId xmlns:a16="http://schemas.microsoft.com/office/drawing/2014/main" val="2422319532"/>
                    </a:ext>
                  </a:extLst>
                </a:gridCol>
                <a:gridCol w="1376870">
                  <a:extLst>
                    <a:ext uri="{9D8B030D-6E8A-4147-A177-3AD203B41FA5}">
                      <a16:colId xmlns:a16="http://schemas.microsoft.com/office/drawing/2014/main" val="3820005860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users: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514946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3/1 thru 8/1 (5 months)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8/1 thru 2/1, 2021 (6 months)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 thru 7/28 (~6 months)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7960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9890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468278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Pages 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</a:t>
                      </a:r>
                    </a:p>
                  </a:txBody>
                  <a:tcPr marL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59708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8/1 thru 2/1, 2021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 thru 7/28 (~6 months)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946</a:t>
                      </a:r>
                    </a:p>
                  </a:txBody>
                  <a:tcPr marL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89259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/login/: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8/1 thru 2/1, 2021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 thru 7/28 (~6 months)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</a:p>
                  </a:txBody>
                  <a:tcPr marL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278153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rootes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-reviews/: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8/1 thru 2/1, 2021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 thru 7/28 (~6 months)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marL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515616"/>
                  </a:ext>
                </a:extLst>
              </a:tr>
              <a:tr h="4514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forum: 3/1 thru 8/1</a:t>
                      </a:r>
                    </a:p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8/1 thru 2/1, 2021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 thru 7/28 (~6 months)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1793</a:t>
                      </a:r>
                    </a:p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1836</a:t>
                      </a:r>
                    </a:p>
                  </a:txBody>
                  <a:tcPr marL="9525" marT="9525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5113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09800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Additional Reports</a:t>
            </a:r>
            <a:br>
              <a:rPr lang="en-US" sz="4400" b="1" dirty="0"/>
            </a:br>
            <a:r>
              <a:rPr lang="en-US" sz="4400" b="1" dirty="0"/>
              <a:t>Keep reports to 2 minutes</a:t>
            </a:r>
            <a:br>
              <a:rPr lang="en-US" sz="4400" b="1" dirty="0"/>
            </a:br>
            <a:endParaRPr lang="en-US" sz="4400" b="1" dirty="0"/>
          </a:p>
        </p:txBody>
      </p:sp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6482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Old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Update Paid Advertising</a:t>
            </a:r>
          </a:p>
          <a:p>
            <a:r>
              <a:rPr lang="en-US" sz="3600" dirty="0"/>
              <a:t>SUNI Update</a:t>
            </a:r>
          </a:p>
          <a:p>
            <a:r>
              <a:rPr lang="en-US" sz="3600" dirty="0"/>
              <a:t>Membership Incentives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Advertising Revenue</a:t>
            </a:r>
            <a:br>
              <a:rPr lang="en-US" sz="4000" b="1" dirty="0"/>
            </a:br>
            <a:r>
              <a:rPr lang="en-US" sz="4000" b="1" dirty="0"/>
              <a:t>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40005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itchFamily="34" charset="0"/>
              <a:buChar char="•"/>
            </a:pPr>
            <a:endParaRPr lang="en-US" sz="3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/>
              <a:t>SUNI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sz="3700" dirty="0"/>
              <a:t>175 people/90 cars</a:t>
            </a:r>
          </a:p>
          <a:p>
            <a:r>
              <a:rPr lang="en-US" sz="3700" dirty="0"/>
              <a:t>48/110 registrations from TEAE (43.6%)</a:t>
            </a:r>
          </a:p>
          <a:p>
            <a:pPr lvl="1"/>
            <a:r>
              <a:rPr lang="en-US" sz="3300" dirty="0"/>
              <a:t>Represents our share of profit</a:t>
            </a:r>
          </a:p>
          <a:p>
            <a:pPr lvl="1"/>
            <a:r>
              <a:rPr lang="en-US" sz="3300" dirty="0"/>
              <a:t>Hotel block 100% filled...no chance of loss</a:t>
            </a:r>
          </a:p>
          <a:p>
            <a:r>
              <a:rPr lang="en-US" sz="3300" dirty="0"/>
              <a:t>COVID Concerns</a:t>
            </a:r>
          </a:p>
          <a:p>
            <a:pPr lvl="1"/>
            <a:r>
              <a:rPr lang="en-US" sz="2900" dirty="0"/>
              <a:t>International participation almost nil</a:t>
            </a:r>
          </a:p>
          <a:p>
            <a:pPr lvl="1"/>
            <a:r>
              <a:rPr lang="en-US" sz="2900" dirty="0"/>
              <a:t>Recent surge in cases/variants</a:t>
            </a:r>
          </a:p>
          <a:p>
            <a:pPr lvl="1"/>
            <a:r>
              <a:rPr lang="en-US" sz="2900" dirty="0"/>
              <a:t>No change, as of now, in local restrictions…None</a:t>
            </a:r>
          </a:p>
          <a:p>
            <a:r>
              <a:rPr lang="en-US" sz="3700" dirty="0"/>
              <a:t>Unbudgeted expense</a:t>
            </a:r>
          </a:p>
          <a:p>
            <a:pPr lvl="1"/>
            <a:r>
              <a:rPr lang="en-US" sz="3300" dirty="0"/>
              <a:t>Overwhelming demand for trailer space (65)</a:t>
            </a:r>
          </a:p>
          <a:p>
            <a:pPr lvl="2"/>
            <a:r>
              <a:rPr lang="en-US" sz="2900" dirty="0"/>
              <a:t>Had to rent space from local shopping center $2500</a:t>
            </a:r>
          </a:p>
          <a:p>
            <a:r>
              <a:rPr lang="en-US" sz="3700" dirty="0" err="1"/>
              <a:t>Concours</a:t>
            </a:r>
            <a:endParaRPr lang="en-US" sz="3700" dirty="0"/>
          </a:p>
          <a:p>
            <a:pPr lvl="1"/>
            <a:r>
              <a:rPr lang="en-US" sz="3300" dirty="0"/>
              <a:t>TEAE scoring rules in effect</a:t>
            </a:r>
          </a:p>
          <a:p>
            <a:pPr lvl="1"/>
            <a:r>
              <a:rPr lang="en-US" sz="3300" dirty="0"/>
              <a:t>Three judge teams, judge entire car</a:t>
            </a: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New Business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2021 Elections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dirty="0"/>
              <a:t>2021 Elections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Volunteers to run again?</a:t>
            </a:r>
          </a:p>
          <a:p>
            <a:r>
              <a:rPr lang="en-US" dirty="0"/>
              <a:t>Any other nominations</a:t>
            </a:r>
          </a:p>
          <a:p>
            <a:r>
              <a:rPr lang="en-US" dirty="0"/>
              <a:t>Will seek nominations from General Membership</a:t>
            </a:r>
          </a:p>
          <a:p>
            <a:pPr lvl="1"/>
            <a:r>
              <a:rPr lang="en-US" dirty="0"/>
              <a:t>At General Membership meeting @ SUNI</a:t>
            </a:r>
          </a:p>
          <a:p>
            <a:pPr lvl="1"/>
            <a:r>
              <a:rPr lang="en-US" dirty="0"/>
              <a:t>Announcement in September </a:t>
            </a:r>
            <a:r>
              <a:rPr lang="en-US" dirty="0" err="1"/>
              <a:t>Rootes</a:t>
            </a:r>
            <a:r>
              <a:rPr lang="en-US" dirty="0"/>
              <a:t> Review</a:t>
            </a:r>
          </a:p>
          <a:p>
            <a:r>
              <a:rPr lang="en-US" dirty="0"/>
              <a:t>Election</a:t>
            </a:r>
          </a:p>
          <a:p>
            <a:pPr lvl="1"/>
            <a:r>
              <a:rPr lang="en-US" dirty="0"/>
              <a:t>Distribute Ballot via email and </a:t>
            </a:r>
            <a:r>
              <a:rPr lang="en-US" dirty="0" err="1"/>
              <a:t>Rootes</a:t>
            </a:r>
            <a:r>
              <a:rPr lang="en-US" dirty="0"/>
              <a:t> Review in Nov </a:t>
            </a:r>
          </a:p>
          <a:p>
            <a:pPr lvl="1"/>
            <a:r>
              <a:rPr lang="en-US" dirty="0"/>
              <a:t>Election runs through late December</a:t>
            </a:r>
          </a:p>
          <a:p>
            <a:pPr lvl="1"/>
            <a:r>
              <a:rPr lang="en-US" dirty="0"/>
              <a:t>Results announced in January 2022 </a:t>
            </a:r>
            <a:r>
              <a:rPr lang="en-US" dirty="0" err="1"/>
              <a:t>Rootes</a:t>
            </a:r>
            <a:r>
              <a:rPr lang="en-US" dirty="0"/>
              <a:t> Review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items to Discuss?</a:t>
            </a:r>
          </a:p>
          <a:p>
            <a:r>
              <a:rPr lang="en-US" dirty="0"/>
              <a:t>Motion to Adjourn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Back-up Slides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BA35FB-6C61-4A4F-8C91-C176F141A6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735" y="4343400"/>
            <a:ext cx="5138530" cy="1575816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444AA0-A282-447B-89B2-2A80888B6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2425"/>
              </p:ext>
            </p:extLst>
          </p:nvPr>
        </p:nvGraphicFramePr>
        <p:xfrm>
          <a:off x="609600" y="240727"/>
          <a:ext cx="6019800" cy="6245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678">
                  <a:extLst>
                    <a:ext uri="{9D8B030D-6E8A-4147-A177-3AD203B41FA5}">
                      <a16:colId xmlns:a16="http://schemas.microsoft.com/office/drawing/2014/main" val="2553049010"/>
                    </a:ext>
                  </a:extLst>
                </a:gridCol>
                <a:gridCol w="643065">
                  <a:extLst>
                    <a:ext uri="{9D8B030D-6E8A-4147-A177-3AD203B41FA5}">
                      <a16:colId xmlns:a16="http://schemas.microsoft.com/office/drawing/2014/main" val="4232976758"/>
                    </a:ext>
                  </a:extLst>
                </a:gridCol>
                <a:gridCol w="499257">
                  <a:extLst>
                    <a:ext uri="{9D8B030D-6E8A-4147-A177-3AD203B41FA5}">
                      <a16:colId xmlns:a16="http://schemas.microsoft.com/office/drawing/2014/main" val="3218312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88235266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0825471"/>
                    </a:ext>
                  </a:extLst>
                </a:gridCol>
              </a:tblGrid>
              <a:tr h="162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Target #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Cost Each - $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Cdn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Total Cost - $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Cdn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Total Cost - $US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909327462"/>
                  </a:ext>
                </a:extLst>
              </a:tr>
              <a:tr h="2487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Dash Plaques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911371038"/>
                  </a:ext>
                </a:extLst>
              </a:tr>
              <a:tr h="162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Badge Holders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3458842700"/>
                  </a:ext>
                </a:extLst>
              </a:tr>
              <a:tr h="2411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Event </a:t>
                      </a:r>
                      <a:r>
                        <a:rPr lang="en-US" sz="1600" u="none" strike="noStrike" dirty="0" err="1">
                          <a:effectLst/>
                          <a:latin typeface="+mn-lt"/>
                        </a:rPr>
                        <a:t>Momentos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800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905257773"/>
                  </a:ext>
                </a:extLst>
              </a:tr>
              <a:tr h="1994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Parts Room &amp; Hospitality Suite Rental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364020794"/>
                  </a:ext>
                </a:extLst>
              </a:tr>
              <a:tr h="3199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Hospitality Suite - 4 Days Supplies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2987402889"/>
                  </a:ext>
                </a:extLst>
              </a:tr>
              <a:tr h="250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Hospitality Suite - Permit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840549352"/>
                  </a:ext>
                </a:extLst>
              </a:tr>
              <a:tr h="3199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Friday - Legendary Motorcars Tour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2830465523"/>
                  </a:ext>
                </a:extLst>
              </a:tr>
              <a:tr h="162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Friday - Lunch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3371388191"/>
                  </a:ext>
                </a:extLst>
              </a:tr>
              <a:tr h="162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Saturday - Autocross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791288903"/>
                  </a:ext>
                </a:extLst>
              </a:tr>
              <a:tr h="2411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Saturday - Other Activity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1280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4262704070"/>
                  </a:ext>
                </a:extLst>
              </a:tr>
              <a:tr h="2227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Sunday - Concours Participation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900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3133594589"/>
                  </a:ext>
                </a:extLst>
              </a:tr>
              <a:tr h="2034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Sunday - Concours Extra Parking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193024039"/>
                  </a:ext>
                </a:extLst>
              </a:tr>
              <a:tr h="2411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Sunday - Concours Trophies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3515791758"/>
                  </a:ext>
                </a:extLst>
              </a:tr>
              <a:tr h="2411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Sunday - Banquet Meal Cost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4400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522221820"/>
                  </a:ext>
                </a:extLst>
              </a:tr>
              <a:tr h="2062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Sunday - Banquet Screen &amp; Projector Cost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272772175"/>
                  </a:ext>
                </a:extLst>
              </a:tr>
              <a:tr h="927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 Shirts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800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2569056575"/>
                  </a:ext>
                </a:extLst>
              </a:tr>
              <a:tr h="1622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Golf Shirts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72511662"/>
                  </a:ext>
                </a:extLst>
              </a:tr>
              <a:tr h="250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Registration PayPal fees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640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3797280585"/>
                  </a:ext>
                </a:extLst>
              </a:tr>
              <a:tr h="250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Administrative Supplies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493917511"/>
                  </a:ext>
                </a:extLst>
              </a:tr>
              <a:tr h="1715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Contingency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732206182"/>
                  </a:ext>
                </a:extLst>
              </a:tr>
              <a:tr h="1715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Expenses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25455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20362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1036093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26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78590"/>
            <a:ext cx="6858000" cy="935487"/>
          </a:xfrm>
        </p:spPr>
        <p:txBody>
          <a:bodyPr/>
          <a:lstStyle/>
          <a:p>
            <a:r>
              <a:rPr lang="en-US" b="1" dirty="0">
                <a:cs typeface="Calibri Light"/>
              </a:rPr>
              <a:t>TEAE UNITED 2022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81888"/>
            <a:ext cx="6858000" cy="16557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Proposal For Oakville, Ontario, Canada</a:t>
            </a:r>
          </a:p>
          <a:p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September 15-18, 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C73F66-985B-4ABE-8C4A-3AB4A1F32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69113"/>
              </p:ext>
            </p:extLst>
          </p:nvPr>
        </p:nvGraphicFramePr>
        <p:xfrm>
          <a:off x="2197100" y="2596356"/>
          <a:ext cx="4749800" cy="3379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751">
                  <a:extLst>
                    <a:ext uri="{9D8B030D-6E8A-4147-A177-3AD203B41FA5}">
                      <a16:colId xmlns:a16="http://schemas.microsoft.com/office/drawing/2014/main" val="162998641"/>
                    </a:ext>
                  </a:extLst>
                </a:gridCol>
                <a:gridCol w="545735">
                  <a:extLst>
                    <a:ext uri="{9D8B030D-6E8A-4147-A177-3AD203B41FA5}">
                      <a16:colId xmlns:a16="http://schemas.microsoft.com/office/drawing/2014/main" val="159500780"/>
                    </a:ext>
                  </a:extLst>
                </a:gridCol>
                <a:gridCol w="447376">
                  <a:extLst>
                    <a:ext uri="{9D8B030D-6E8A-4147-A177-3AD203B41FA5}">
                      <a16:colId xmlns:a16="http://schemas.microsoft.com/office/drawing/2014/main" val="3502602320"/>
                    </a:ext>
                  </a:extLst>
                </a:gridCol>
                <a:gridCol w="469586">
                  <a:extLst>
                    <a:ext uri="{9D8B030D-6E8A-4147-A177-3AD203B41FA5}">
                      <a16:colId xmlns:a16="http://schemas.microsoft.com/office/drawing/2014/main" val="1179561776"/>
                    </a:ext>
                  </a:extLst>
                </a:gridCol>
                <a:gridCol w="520352">
                  <a:extLst>
                    <a:ext uri="{9D8B030D-6E8A-4147-A177-3AD203B41FA5}">
                      <a16:colId xmlns:a16="http://schemas.microsoft.com/office/drawing/2014/main" val="256867126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Income</a:t>
                      </a: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Target #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Cost Each - $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Cdn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Total Cost - $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Cdn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Total Cost - $US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027" marR="4027" marT="4027" marB="0" anchor="b"/>
                </a:tc>
                <a:extLst>
                  <a:ext uri="{0D108BD9-81ED-4DB2-BD59-A6C34878D82A}">
                    <a16:rowId xmlns:a16="http://schemas.microsoft.com/office/drawing/2014/main" val="254657934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Registration-Single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425963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Registration-Couple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16000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12800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0027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 shirts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8936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golf shirts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1600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00556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Autocross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364405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Income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25500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20400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163482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9659047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PROFIT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919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80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0966"/>
            <a:ext cx="6858000" cy="705450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 Light"/>
              </a:rPr>
              <a:t>HOST FACILITY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058" y="1042870"/>
            <a:ext cx="8615630" cy="559515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571500" indent="-571500" algn="l">
              <a:buChar char="•"/>
            </a:pP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Holiday Inn in Oakville, </a:t>
            </a:r>
            <a:r>
              <a:rPr lang="en-US" sz="3200" dirty="0" err="1">
                <a:solidFill>
                  <a:schemeClr val="tx1"/>
                </a:solidFill>
                <a:cs typeface="Calibri" panose="020F0502020204030204"/>
              </a:rPr>
              <a:t>Ont</a:t>
            </a:r>
            <a:endParaRPr lang="en-US" sz="3200" dirty="0">
              <a:solidFill>
                <a:schemeClr val="tx1"/>
              </a:solidFill>
              <a:cs typeface="Calibri" panose="020F0502020204030204"/>
            </a:endParaRPr>
          </a:p>
          <a:p>
            <a:pPr marL="571500" indent="-571500" algn="l">
              <a:buChar char="•"/>
            </a:pP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Location – Western end of Lake Ontario. Close to Buffalo border crossing – approx. 75 minutes from the border.</a:t>
            </a:r>
          </a:p>
          <a:p>
            <a:pPr marL="571500" indent="-571500" algn="l">
              <a:buChar char="•"/>
            </a:pP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Room Rate - US$120 including buffet breakfast (</a:t>
            </a:r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Taxes extra) </a:t>
            </a:r>
          </a:p>
          <a:p>
            <a:pPr marL="571500" indent="-571500" algn="l">
              <a:buChar char="•"/>
            </a:pP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Hospitality Suite and Parts Room space on main level. Cost is very reasonable ($75/day).</a:t>
            </a:r>
          </a:p>
          <a:p>
            <a:pPr marL="571500" indent="-571500" algn="l">
              <a:buChar char="•"/>
            </a:pP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Banquet Room – No additional charges beyond meal charges with $2kCdn minimum total. Nominal charges for podium and projector w/screen.</a:t>
            </a:r>
          </a:p>
          <a:p>
            <a:pPr marL="571500" indent="-571500" algn="l">
              <a:buChar char="•"/>
            </a:pP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Separate </a:t>
            </a:r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Car Washing and </a:t>
            </a: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Parking areas to be provided. Also room on-site for </a:t>
            </a:r>
            <a:r>
              <a:rPr lang="en-US" sz="3200" dirty="0" err="1">
                <a:solidFill>
                  <a:schemeClr val="tx1"/>
                </a:solidFill>
                <a:cs typeface="Calibri" panose="020F0502020204030204"/>
              </a:rPr>
              <a:t>tow</a:t>
            </a:r>
            <a:r>
              <a:rPr lang="en-US" sz="3200" dirty="0">
                <a:solidFill>
                  <a:schemeClr val="tx1"/>
                </a:solidFill>
                <a:cs typeface="Calibri" panose="020F0502020204030204"/>
              </a:rPr>
              <a:t> vehicles and trailers.</a:t>
            </a:r>
          </a:p>
        </p:txBody>
      </p:sp>
    </p:spTree>
    <p:extLst>
      <p:ext uri="{BB962C8B-B14F-4D97-AF65-F5344CB8AC3E}">
        <p14:creationId xmlns:p14="http://schemas.microsoft.com/office/powerpoint/2010/main" val="179946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cs typeface="Calibri Light"/>
              </a:rPr>
              <a:t>HOST FACILITY</a:t>
            </a:r>
          </a:p>
        </p:txBody>
      </p:sp>
      <p:pic>
        <p:nvPicPr>
          <p:cNvPr id="4" name="Picture 3" descr="Argus Ballroom Solarium - wall open[9007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2059" y="3683026"/>
            <a:ext cx="4761941" cy="3174973"/>
          </a:xfrm>
          <a:prstGeom prst="rect">
            <a:avLst/>
          </a:prstGeom>
        </p:spPr>
      </p:pic>
      <p:pic>
        <p:nvPicPr>
          <p:cNvPr id="5" name="Picture 4" descr="Argus Ballroom Solarium[9008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14" y="685800"/>
            <a:ext cx="4610086" cy="297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46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03496"/>
            <a:ext cx="6858000" cy="734204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 Light"/>
              </a:rPr>
              <a:t>SCHEDULE OF EVENTS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802" y="1344794"/>
            <a:ext cx="8119613" cy="4861912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Thursday – Welcome/Registration, Parts Room, Hospitality Suite</a:t>
            </a:r>
            <a:endParaRPr lang="en-US" dirty="0">
              <a:solidFill>
                <a:schemeClr val="tx1"/>
              </a:solidFill>
              <a:cs typeface="Calibri" panose="020F0502020204030204"/>
            </a:endParaRPr>
          </a:p>
          <a:p>
            <a:pPr algn="l"/>
            <a:endParaRPr lang="en-US" sz="4000" dirty="0">
              <a:solidFill>
                <a:schemeClr val="tx1"/>
              </a:solidFill>
              <a:cs typeface="Calibri" panose="020F0502020204030204"/>
            </a:endParaRP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ea typeface="+mn-lt"/>
                <a:cs typeface="+mn-lt"/>
              </a:rPr>
              <a:t>Friday – Legendary Motorcars Tour, Driving Tour, Parts Room, Hospitality Suite</a:t>
            </a:r>
          </a:p>
          <a:p>
            <a:pPr algn="l"/>
            <a:endParaRPr lang="en-US" sz="4000" dirty="0">
              <a:solidFill>
                <a:schemeClr val="tx1"/>
              </a:solidFill>
              <a:cs typeface="Calibri" panose="020F0502020204030204"/>
            </a:endParaRP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ea typeface="+mn-lt"/>
                <a:cs typeface="+mn-lt"/>
              </a:rPr>
              <a:t>Saturday – Autocross, 'Other' Activity, Parts Room, Hospitality Suite</a:t>
            </a:r>
          </a:p>
          <a:p>
            <a:pPr algn="l"/>
            <a:endParaRPr lang="en-US" sz="4000" dirty="0">
              <a:solidFill>
                <a:schemeClr val="tx1"/>
              </a:solidFill>
              <a:cs typeface="Calibri" panose="020F0502020204030204"/>
            </a:endParaRP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ea typeface="+mn-lt"/>
                <a:cs typeface="+mn-lt"/>
              </a:rPr>
              <a:t>Sunday – Concours, AGM, Banquet, Parts Room, Hospitality Suite</a:t>
            </a:r>
          </a:p>
          <a:p>
            <a:pPr algn="l"/>
            <a:endParaRPr lang="en-US" sz="4000" dirty="0">
              <a:solidFill>
                <a:schemeClr val="tx1"/>
              </a:solidFill>
              <a:cs typeface="Calibri" panose="020F0502020204030204"/>
            </a:endParaRP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TAC Session? There could be great interest, and it would be an opportunity to train inspectors in Canada.</a:t>
            </a:r>
          </a:p>
          <a:p>
            <a:pPr algn="l"/>
            <a:endParaRPr lang="en-US" sz="4000" dirty="0">
              <a:cs typeface="Calibri" panose="020F0502020204030204"/>
            </a:endParaRPr>
          </a:p>
          <a:p>
            <a:pPr algn="l"/>
            <a:endParaRPr lang="en-US" sz="4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7551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1608"/>
            <a:ext cx="6858000" cy="748582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 Light"/>
              </a:rPr>
              <a:t>NON-CAR ACTIVITIES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887" y="1244153"/>
            <a:ext cx="8184311" cy="466062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Driving Tours – Lots of interesting sideroads nearby!</a:t>
            </a:r>
            <a:endParaRPr lang="en-US" dirty="0">
              <a:solidFill>
                <a:schemeClr val="tx1"/>
              </a:solidFill>
            </a:endParaRP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Craft Breweries</a:t>
            </a: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Niagara Falls</a:t>
            </a: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Wineries</a:t>
            </a: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Hamilton Air Museum</a:t>
            </a:r>
          </a:p>
          <a:p>
            <a:pPr marL="571500" indent="-571500" algn="l">
              <a:buChar char="•"/>
            </a:pPr>
            <a:r>
              <a:rPr lang="en-US" sz="4000" dirty="0">
                <a:solidFill>
                  <a:schemeClr val="tx1"/>
                </a:solidFill>
                <a:cs typeface="Calibri" panose="020F0502020204030204"/>
              </a:rPr>
              <a:t>Toronto Downtown – Subway station within 10 minutes. Many attractions – Toronto International Film Festival, </a:t>
            </a:r>
            <a:r>
              <a:rPr lang="en-US" sz="4000" dirty="0" err="1">
                <a:solidFill>
                  <a:schemeClr val="tx1"/>
                </a:solidFill>
                <a:cs typeface="Calibri" panose="020F0502020204030204"/>
              </a:rPr>
              <a:t>Harbourfront</a:t>
            </a:r>
            <a:r>
              <a:rPr lang="en-US" sz="4000" dirty="0">
                <a:solidFill>
                  <a:schemeClr val="tx1"/>
                </a:solidFill>
                <a:ea typeface="+mn-lt"/>
                <a:cs typeface="+mn-lt"/>
              </a:rPr>
              <a:t> and Islands, CN Tower, Ripley’s Aquarium,   possible  baseball game at the Rogers Centre</a:t>
            </a:r>
          </a:p>
          <a:p>
            <a:pPr algn="l"/>
            <a:endParaRPr lang="en-US" sz="4000" dirty="0">
              <a:cs typeface="Calibri" panose="020F0502020204030204"/>
            </a:endParaRPr>
          </a:p>
          <a:p>
            <a:pPr algn="l"/>
            <a:endParaRPr lang="en-US" sz="4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5960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cs typeface="Calibri Light"/>
              </a:rPr>
              <a:t>Budget Estimates 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029823"/>
              </p:ext>
            </p:extLst>
          </p:nvPr>
        </p:nvGraphicFramePr>
        <p:xfrm>
          <a:off x="1619250" y="609600"/>
          <a:ext cx="5905499" cy="5867387"/>
        </p:xfrm>
        <a:graphic>
          <a:graphicData uri="http://schemas.openxmlformats.org/drawingml/2006/table">
            <a:tbl>
              <a:tblPr/>
              <a:tblGrid>
                <a:gridCol w="2247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8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EXPENSES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Target #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 Each - $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Cdn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Cost - $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Cdn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Cost - $US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Dash Plaques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Badge Holders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Event Momentos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Parts Room &amp; Hospitality Suite Rental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Hospitality Suite - 4 Days Supplies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Hospitality Suite - Permit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Friday - Legendary Motorcars Tour 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Friday - Lunch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Saturday - Autocross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Saturday - Other Activity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Sunday - Concours Participation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Sunday - Concours Extra Parking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Sunday - Concours Trophies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Sunday - Banquet Meal Cost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50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Sunday - Banquet Screen &amp; Projector Cost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Shirts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Golf Shirts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Registration PayPal fees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Administrative Supplies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Contingency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Expenses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25455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20362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INCOME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Registration-Single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Registration-Couple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shirts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golf shirts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Autocross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Income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25500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20400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8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 PROFIT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5598" marR="5598" marT="55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95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78590"/>
            <a:ext cx="6858000" cy="935487"/>
          </a:xfrm>
        </p:spPr>
        <p:txBody>
          <a:bodyPr>
            <a:normAutofit/>
          </a:bodyPr>
          <a:lstStyle/>
          <a:p>
            <a:r>
              <a:rPr lang="en-US" sz="4000" dirty="0">
                <a:cs typeface="Calibri Light"/>
              </a:rPr>
              <a:t>DECISION REQUESTED</a:t>
            </a:r>
            <a:endParaRPr lang="en-US" sz="400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605" y="2509360"/>
            <a:ext cx="7267754" cy="204395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71500" indent="-571500" algn="l">
              <a:buChar char="•"/>
            </a:pPr>
            <a:r>
              <a:rPr lang="en-US" sz="3400" dirty="0">
                <a:solidFill>
                  <a:schemeClr val="tx1"/>
                </a:solidFill>
                <a:cs typeface="Calibri" panose="020F0502020204030204"/>
              </a:rPr>
              <a:t>Approval in principle of this proposal</a:t>
            </a:r>
          </a:p>
          <a:p>
            <a:pPr marL="571500" indent="-571500" algn="l">
              <a:buChar char="•"/>
            </a:pPr>
            <a:r>
              <a:rPr lang="en-US" sz="3400" dirty="0">
                <a:solidFill>
                  <a:schemeClr val="tx1"/>
                </a:solidFill>
                <a:cs typeface="Calibri" panose="020F0502020204030204"/>
              </a:rPr>
              <a:t>Will enable me to solicit a detailed  proposal from Holiday Inn to finalize </a:t>
            </a:r>
            <a:r>
              <a:rPr lang="en-US" sz="3400" dirty="0">
                <a:solidFill>
                  <a:schemeClr val="tx1"/>
                </a:solidFill>
                <a:ea typeface="+mn-lt"/>
                <a:cs typeface="+mn-lt"/>
              </a:rPr>
              <a:t>contract for host facility</a:t>
            </a:r>
          </a:p>
          <a:p>
            <a:pPr marL="571500" indent="-571500" algn="l">
              <a:buChar char="•"/>
            </a:pPr>
            <a:r>
              <a:rPr lang="en-US" sz="3400" dirty="0">
                <a:solidFill>
                  <a:schemeClr val="tx1"/>
                </a:solidFill>
                <a:ea typeface="+mn-lt"/>
                <a:cs typeface="+mn-lt"/>
              </a:rPr>
              <a:t>Motion to approve?</a:t>
            </a:r>
          </a:p>
        </p:txBody>
      </p:sp>
    </p:spTree>
    <p:extLst>
      <p:ext uri="{BB962C8B-B14F-4D97-AF65-F5344CB8AC3E}">
        <p14:creationId xmlns:p14="http://schemas.microsoft.com/office/powerpoint/2010/main" val="2416266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5212</TotalTime>
  <Words>1360</Words>
  <Application>Microsoft Office PowerPoint</Application>
  <PresentationFormat>On-screen Show (4:3)</PresentationFormat>
  <Paragraphs>481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 Theme</vt:lpstr>
      <vt:lpstr>Tigers East/Alpines East Board of Directors Semi-Annual  Web Conference July 31, 2021</vt:lpstr>
      <vt:lpstr>Agenda</vt:lpstr>
      <vt:lpstr>TEAE UNITED 2022</vt:lpstr>
      <vt:lpstr>HOST FACILITY</vt:lpstr>
      <vt:lpstr>HOST FACILITY</vt:lpstr>
      <vt:lpstr>SCHEDULE OF EVENTS</vt:lpstr>
      <vt:lpstr>NON-CAR ACTIVITIES</vt:lpstr>
      <vt:lpstr>Budget Estimates </vt:lpstr>
      <vt:lpstr>DECISION REQUESTED</vt:lpstr>
      <vt:lpstr>Reports</vt:lpstr>
      <vt:lpstr>PowerPoint Presentation</vt:lpstr>
      <vt:lpstr>2020 Balance Sheet</vt:lpstr>
      <vt:lpstr>2021 Balance Sheet (as of June 30)</vt:lpstr>
      <vt:lpstr>PowerPoint Presentation</vt:lpstr>
      <vt:lpstr>Membership Breakdown</vt:lpstr>
      <vt:lpstr> Gains and Losses </vt:lpstr>
      <vt:lpstr>PowerPoint Presentation</vt:lpstr>
      <vt:lpstr>Rootes Review</vt:lpstr>
      <vt:lpstr>Facebook March 1 thru August 1</vt:lpstr>
      <vt:lpstr>Website: Average Monthly Visitors and Page Views Comparing March 1 thru August 1, 2020 August 1 thru February 1, 2021 February 1, 2021 thru July 27, 2021</vt:lpstr>
      <vt:lpstr>PowerPoint Presentation</vt:lpstr>
      <vt:lpstr>Old Business </vt:lpstr>
      <vt:lpstr>Advertising Revenue Update</vt:lpstr>
      <vt:lpstr>SUNI Update</vt:lpstr>
      <vt:lpstr>New Business </vt:lpstr>
      <vt:lpstr>2021 Elections</vt:lpstr>
      <vt:lpstr>Wrap Up</vt:lpstr>
      <vt:lpstr>Back-up Slides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Web Conference February, 2020</dc:title>
  <dc:creator>Jimmy</dc:creator>
  <cp:lastModifiedBy>Kerch McConlogue</cp:lastModifiedBy>
  <cp:revision>141</cp:revision>
  <dcterms:created xsi:type="dcterms:W3CDTF">2020-08-05T12:28:23Z</dcterms:created>
  <dcterms:modified xsi:type="dcterms:W3CDTF">2021-07-30T19:24:29Z</dcterms:modified>
</cp:coreProperties>
</file>