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86" r:id="rId2"/>
    <p:sldId id="287" r:id="rId3"/>
    <p:sldId id="258" r:id="rId4"/>
    <p:sldId id="288" r:id="rId5"/>
    <p:sldId id="261" r:id="rId6"/>
    <p:sldId id="259" r:id="rId7"/>
    <p:sldId id="289" r:id="rId8"/>
    <p:sldId id="310" r:id="rId9"/>
    <p:sldId id="311" r:id="rId10"/>
    <p:sldId id="312" r:id="rId11"/>
    <p:sldId id="339" r:id="rId12"/>
    <p:sldId id="340" r:id="rId13"/>
    <p:sldId id="290" r:id="rId14"/>
    <p:sldId id="329" r:id="rId15"/>
    <p:sldId id="336" r:id="rId16"/>
    <p:sldId id="338" r:id="rId17"/>
    <p:sldId id="331" r:id="rId18"/>
    <p:sldId id="330" r:id="rId19"/>
    <p:sldId id="297" r:id="rId20"/>
    <p:sldId id="269" r:id="rId21"/>
    <p:sldId id="313" r:id="rId22"/>
    <p:sldId id="314" r:id="rId23"/>
    <p:sldId id="276" r:id="rId24"/>
    <p:sldId id="305" r:id="rId25"/>
    <p:sldId id="306" r:id="rId26"/>
    <p:sldId id="309" r:id="rId27"/>
    <p:sldId id="272" r:id="rId28"/>
    <p:sldId id="273" r:id="rId29"/>
    <p:sldId id="283" r:id="rId30"/>
    <p:sldId id="279" r:id="rId31"/>
    <p:sldId id="285" r:id="rId32"/>
    <p:sldId id="308" r:id="rId33"/>
    <p:sldId id="299" r:id="rId34"/>
    <p:sldId id="256" r:id="rId35"/>
    <p:sldId id="307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849142-BB43-4482-8CB0-DB92E9DC9FD7}" v="23" dt="2022-02-09T02:31:48.4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24E8F-6ADD-40DB-B7DA-6C9A136FE8B4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1836B-75FC-4E48-81EF-0DA75B598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182 INCORRECT PASSWORDS</a:t>
            </a:r>
          </a:p>
          <a:p>
            <a:r>
              <a:rPr lang="en-US" dirty="0"/>
              <a:t>82 RESET PASSWORDS</a:t>
            </a:r>
          </a:p>
          <a:p>
            <a:r>
              <a:rPr lang="en-US" dirty="0"/>
              <a:t>CARBURETOR ID  1426</a:t>
            </a:r>
          </a:p>
          <a:p>
            <a:r>
              <a:rPr lang="en-US" dirty="0"/>
              <a:t>Cooling the tiger 798</a:t>
            </a:r>
          </a:p>
          <a:p>
            <a:r>
              <a:rPr lang="en-US" dirty="0"/>
              <a:t>Resting seats 590</a:t>
            </a:r>
          </a:p>
          <a:p>
            <a:r>
              <a:rPr lang="en-US" dirty="0"/>
              <a:t>Restoring doors 426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1836B-75FC-4E48-81EF-0DA75B598A7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58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46797F-D6BB-4A4E-8348-E33FF50A180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33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0DF76-0709-4963-BADB-44DD448E6E0F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68575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/>
              <a:t>Tigers East/Alpines East</a:t>
            </a:r>
            <a:br>
              <a:rPr lang="en-US" sz="4800" b="1" dirty="0"/>
            </a:br>
            <a:r>
              <a:rPr lang="en-US" sz="4800" b="1" dirty="0"/>
              <a:t>Board of Directors</a:t>
            </a:r>
            <a:br>
              <a:rPr lang="en-US" sz="4800" b="1" dirty="0"/>
            </a:br>
            <a:r>
              <a:rPr lang="en-US" sz="4800" b="1" dirty="0"/>
              <a:t>Semi-Annual Web Conference</a:t>
            </a:r>
            <a:br>
              <a:rPr lang="en-US" sz="4800" b="1" dirty="0"/>
            </a:br>
            <a:r>
              <a:rPr lang="en-US" sz="4800" b="1" dirty="0"/>
              <a:t>February 12, 2022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3E993695-D741-48CF-88BA-BF59893AF3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8006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0A423-8B63-479E-B215-404E848EE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Misc</a:t>
            </a:r>
            <a:r>
              <a:rPr lang="en-US" b="1" dirty="0"/>
              <a:t>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7F0C3-A801-4E9F-9F8F-7FBE71B3F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 or invalid email for 23 members (4.4%) </a:t>
            </a:r>
          </a:p>
          <a:p>
            <a:r>
              <a:rPr lang="en-US" dirty="0"/>
              <a:t>62 members (31%) have selected auto-renewal for their dues</a:t>
            </a:r>
          </a:p>
          <a:p>
            <a:r>
              <a:rPr lang="en-US" dirty="0"/>
              <a:t>2,451 vehicles and 324 full or partial VINs in our database</a:t>
            </a:r>
          </a:p>
          <a:p>
            <a:pPr lvl="1"/>
            <a:r>
              <a:rPr lang="en-US" dirty="0"/>
              <a:t>1,346 Tigers (204 </a:t>
            </a:r>
            <a:r>
              <a:rPr lang="en-US" dirty="0" err="1"/>
              <a:t>vins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   933 Alpines	(89 </a:t>
            </a:r>
            <a:r>
              <a:rPr lang="en-US" dirty="0" err="1"/>
              <a:t>vins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     47 other Rootes (5 </a:t>
            </a:r>
            <a:r>
              <a:rPr lang="en-US" dirty="0" err="1"/>
              <a:t>vins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     24 other marques (5 </a:t>
            </a:r>
            <a:r>
              <a:rPr lang="en-US" dirty="0" err="1"/>
              <a:t>vins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263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BE7B777-C47D-44E1-A49B-8DAC236017F8}"/>
              </a:ext>
            </a:extLst>
          </p:cNvPr>
          <p:cNvSpPr txBox="1">
            <a:spLocks/>
          </p:cNvSpPr>
          <p:nvPr/>
        </p:nvSpPr>
        <p:spPr>
          <a:xfrm>
            <a:off x="2057400" y="381000"/>
            <a:ext cx="5029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PayPal / Stripe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E5CAE34-FBDA-4B25-ADB4-DAAB12E04D2F}"/>
              </a:ext>
            </a:extLst>
          </p:cNvPr>
          <p:cNvSpPr txBox="1">
            <a:spLocks/>
          </p:cNvSpPr>
          <p:nvPr/>
        </p:nvSpPr>
        <p:spPr>
          <a:xfrm>
            <a:off x="533400" y="1706562"/>
            <a:ext cx="4114800" cy="4770437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400"/>
              </a:spcAft>
              <a:buNone/>
            </a:pPr>
            <a:r>
              <a:rPr lang="en-US" sz="3900" dirty="0">
                <a:ea typeface="Times New Roman" panose="02020603050405020304" pitchFamily="18" charset="0"/>
              </a:rPr>
              <a:t>PayPal</a:t>
            </a:r>
            <a:endParaRPr lang="en-US" sz="2400" dirty="0"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ea typeface="Times New Roman" panose="02020603050405020304" pitchFamily="18" charset="0"/>
              </a:rPr>
              <a:t>3.49% + $0.49</a:t>
            </a:r>
            <a:r>
              <a:rPr lang="en-US" sz="2300" dirty="0">
                <a:ea typeface="Times New Roman" panose="02020603050405020304" pitchFamily="18" charset="0"/>
              </a:rPr>
              <a:t>USD/ +</a:t>
            </a:r>
            <a:r>
              <a:rPr lang="en-US" sz="3600" dirty="0">
                <a:ea typeface="Times New Roman" panose="02020603050405020304" pitchFamily="18" charset="0"/>
              </a:rPr>
              <a:t>$0.59</a:t>
            </a:r>
            <a:r>
              <a:rPr lang="en-US" sz="2300" dirty="0">
                <a:ea typeface="Times New Roman" panose="02020603050405020304" pitchFamily="18" charset="0"/>
              </a:rPr>
              <a:t>CND</a:t>
            </a:r>
            <a:r>
              <a:rPr lang="en-US" sz="3600" dirty="0">
                <a:ea typeface="Times New Roman" panose="02020603050405020304" pitchFamily="18" charset="0"/>
              </a:rPr>
              <a:t> </a:t>
            </a:r>
            <a:br>
              <a:rPr lang="en-US" sz="3600" dirty="0">
                <a:ea typeface="Times New Roman" panose="02020603050405020304" pitchFamily="18" charset="0"/>
              </a:rPr>
            </a:br>
            <a:r>
              <a:rPr lang="en-US" sz="3600" dirty="0">
                <a:ea typeface="Times New Roman" panose="02020603050405020304" pitchFamily="18" charset="0"/>
              </a:rPr>
              <a:t>plus 1.5% for </a:t>
            </a:r>
            <a:br>
              <a:rPr lang="en-US" sz="3600" dirty="0">
                <a:ea typeface="Times New Roman" panose="02020603050405020304" pitchFamily="18" charset="0"/>
              </a:rPr>
            </a:br>
            <a:r>
              <a:rPr lang="en-US" sz="3600" dirty="0">
                <a:ea typeface="Times New Roman" panose="02020603050405020304" pitchFamily="18" charset="0"/>
              </a:rPr>
              <a:t>cross-border transactions</a:t>
            </a:r>
            <a:br>
              <a:rPr lang="en-US" sz="2400" dirty="0">
                <a:ea typeface="Times New Roman" panose="02020603050405020304" pitchFamily="18" charset="0"/>
              </a:rPr>
            </a:br>
            <a:endParaRPr lang="en-US" sz="2400" dirty="0">
              <a:ea typeface="Times New Roman" panose="02020603050405020304" pitchFamily="18" charset="0"/>
            </a:endParaRPr>
          </a:p>
          <a:p>
            <a:endParaRPr lang="en-US" sz="2400" dirty="0">
              <a:ea typeface="Times New Roman" panose="02020603050405020304" pitchFamily="18" charset="0"/>
            </a:endParaRPr>
          </a:p>
          <a:p>
            <a:endParaRPr lang="en-US" sz="2400" dirty="0">
              <a:ea typeface="Times New Roman" panose="02020603050405020304" pitchFamily="18" charset="0"/>
            </a:endParaRPr>
          </a:p>
          <a:p>
            <a:r>
              <a:rPr lang="en-US" sz="3100" dirty="0">
                <a:ea typeface="Times New Roman" panose="02020603050405020304" pitchFamily="18" charset="0"/>
              </a:rPr>
              <a:t>US Print     $45  -&gt;    $42.94</a:t>
            </a:r>
          </a:p>
          <a:p>
            <a:r>
              <a:rPr lang="en-US" sz="3100" dirty="0">
                <a:ea typeface="Times New Roman" panose="02020603050405020304" pitchFamily="18" charset="0"/>
              </a:rPr>
              <a:t>US Elect      $35 -&gt;    $33.29</a:t>
            </a:r>
          </a:p>
          <a:p>
            <a:r>
              <a:rPr lang="en-US" sz="3100" dirty="0">
                <a:ea typeface="Times New Roman" panose="02020603050405020304" pitchFamily="18" charset="0"/>
              </a:rPr>
              <a:t>CDN Elect   C$35 -&gt;  $24.82</a:t>
            </a:r>
          </a:p>
          <a:p>
            <a:r>
              <a:rPr lang="en-US" sz="3100" dirty="0">
                <a:ea typeface="Times New Roman" panose="02020603050405020304" pitchFamily="18" charset="0"/>
              </a:rPr>
              <a:t>CDN Print  US$54 -&gt; $51.53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08D73D6-2371-44D7-A8B3-18B38DA54D8D}"/>
              </a:ext>
            </a:extLst>
          </p:cNvPr>
          <p:cNvCxnSpPr>
            <a:cxnSpLocks/>
          </p:cNvCxnSpPr>
          <p:nvPr/>
        </p:nvCxnSpPr>
        <p:spPr>
          <a:xfrm>
            <a:off x="609600" y="2226275"/>
            <a:ext cx="81476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B7F00D7-5D07-46B4-BDDE-76951165FE7F}"/>
              </a:ext>
            </a:extLst>
          </p:cNvPr>
          <p:cNvCxnSpPr>
            <a:cxnSpLocks/>
          </p:cNvCxnSpPr>
          <p:nvPr/>
        </p:nvCxnSpPr>
        <p:spPr>
          <a:xfrm>
            <a:off x="533400" y="4207475"/>
            <a:ext cx="82238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C394383A-F526-4DEB-AE25-8346B5E3F5F4}"/>
              </a:ext>
            </a:extLst>
          </p:cNvPr>
          <p:cNvSpPr txBox="1">
            <a:spLocks/>
          </p:cNvSpPr>
          <p:nvPr/>
        </p:nvSpPr>
        <p:spPr>
          <a:xfrm>
            <a:off x="4884567" y="1706562"/>
            <a:ext cx="4030833" cy="4770436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en-US" sz="3000" dirty="0">
                <a:ea typeface="Calibri" panose="020F0502020204030204" pitchFamily="34" charset="0"/>
              </a:rPr>
              <a:t>Stripe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ea typeface="Calibri" panose="020F0502020204030204" pitchFamily="34" charset="0"/>
              </a:rPr>
              <a:t>2.9% + $0.30</a:t>
            </a:r>
            <a:r>
              <a:rPr lang="en-US" sz="1800" dirty="0">
                <a:ea typeface="Calibri" panose="020F0502020204030204" pitchFamily="34" charset="0"/>
              </a:rPr>
              <a:t>USD</a:t>
            </a:r>
            <a:r>
              <a:rPr lang="en-US" sz="2800" dirty="0">
                <a:ea typeface="Calibri" panose="020F0502020204030204" pitchFamily="34" charset="0"/>
              </a:rPr>
              <a:t> </a:t>
            </a:r>
            <a:br>
              <a:rPr lang="en-US" sz="2800" dirty="0">
                <a:ea typeface="Calibri" panose="020F0502020204030204" pitchFamily="34" charset="0"/>
              </a:rPr>
            </a:br>
            <a:r>
              <a:rPr lang="en-US" sz="2800" dirty="0">
                <a:ea typeface="Calibri" panose="020F0502020204030204" pitchFamily="34" charset="0"/>
              </a:rPr>
              <a:t>plus 1% for </a:t>
            </a:r>
            <a:r>
              <a:rPr lang="en-US" sz="2800" dirty="0" err="1">
                <a:ea typeface="Calibri" panose="020F0502020204030204" pitchFamily="34" charset="0"/>
              </a:rPr>
              <a:t>intl</a:t>
            </a:r>
            <a:r>
              <a:rPr lang="en-US" sz="2800" dirty="0">
                <a:ea typeface="Calibri" panose="020F0502020204030204" pitchFamily="34" charset="0"/>
              </a:rPr>
              <a:t> card </a:t>
            </a:r>
            <a:br>
              <a:rPr lang="en-US" sz="2800" dirty="0">
                <a:ea typeface="Calibri" panose="020F0502020204030204" pitchFamily="34" charset="0"/>
              </a:rPr>
            </a:br>
            <a:r>
              <a:rPr lang="en-US" sz="2800" dirty="0">
                <a:ea typeface="Calibri" panose="020F0502020204030204" pitchFamily="34" charset="0"/>
              </a:rPr>
              <a:t>plus 1% for currency xfers</a:t>
            </a:r>
          </a:p>
          <a:p>
            <a:pPr marL="0" indent="0">
              <a:spcBef>
                <a:spcPts val="0"/>
              </a:spcBef>
              <a:buNone/>
            </a:pPr>
            <a:br>
              <a:rPr lang="en-US" sz="2400" dirty="0">
                <a:ea typeface="Calibri" panose="020F0502020204030204" pitchFamily="34" charset="0"/>
              </a:rPr>
            </a:br>
            <a:endParaRPr lang="en-US" sz="1400" dirty="0"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dirty="0"/>
              <a:t>US Print $45 -&gt;    $43.39</a:t>
            </a:r>
          </a:p>
          <a:p>
            <a:r>
              <a:rPr lang="en-US" sz="2400" dirty="0"/>
              <a:t>US Elect $35 -&gt;    $33.68</a:t>
            </a:r>
          </a:p>
          <a:p>
            <a:r>
              <a:rPr lang="en-US" sz="2400" dirty="0"/>
              <a:t>CDN Elect C$35 -&gt;$26.04</a:t>
            </a:r>
          </a:p>
          <a:p>
            <a:r>
              <a:rPr lang="en-US" sz="2400" dirty="0"/>
              <a:t>CDN Print US$54-&gt;$51.03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7281433-B134-4EC5-A0D3-6DD2DD1FDA0F}"/>
              </a:ext>
            </a:extLst>
          </p:cNvPr>
          <p:cNvCxnSpPr>
            <a:cxnSpLocks/>
          </p:cNvCxnSpPr>
          <p:nvPr/>
        </p:nvCxnSpPr>
        <p:spPr>
          <a:xfrm>
            <a:off x="4730106" y="1706562"/>
            <a:ext cx="0" cy="434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1140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4D51C38C-894C-49C5-BE41-017EC29561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515" y="1535113"/>
            <a:ext cx="3583443" cy="45910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7AEFA82-9F8B-407E-B2CB-AC73D079D1C3}"/>
              </a:ext>
            </a:extLst>
          </p:cNvPr>
          <p:cNvSpPr txBox="1"/>
          <p:nvPr/>
        </p:nvSpPr>
        <p:spPr>
          <a:xfrm>
            <a:off x="685800" y="1555708"/>
            <a:ext cx="37338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Problem: when cars change ownership members drop out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Purpose: to maintain membership levels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Solution: give the new owner something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206AD94-2831-4064-B10E-5DFAFC21F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Membership Transfer Proposal</a:t>
            </a:r>
          </a:p>
        </p:txBody>
      </p:sp>
    </p:spTree>
    <p:extLst>
      <p:ext uri="{BB962C8B-B14F-4D97-AF65-F5344CB8AC3E}">
        <p14:creationId xmlns:p14="http://schemas.microsoft.com/office/powerpoint/2010/main" val="3755858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2438400"/>
            <a:ext cx="6705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Editor/Webmaster Report</a:t>
            </a:r>
            <a:br>
              <a:rPr lang="en-US" sz="4400" b="1" dirty="0"/>
            </a:br>
            <a:r>
              <a:rPr lang="en-US" sz="4400" b="1" dirty="0"/>
              <a:t>Kerch </a:t>
            </a:r>
            <a:r>
              <a:rPr lang="en-US" sz="4400" b="1" dirty="0" err="1"/>
              <a:t>McConlogue</a:t>
            </a:r>
            <a:endParaRPr lang="en-US" sz="4400" b="1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BF89520B-7A11-4658-9CCF-55CEA5F77B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5720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533400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Monthly page count and associated costs.</a:t>
            </a:r>
          </a:p>
          <a:p>
            <a:pPr algn="ctr"/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pPr algn="ctr"/>
            <a:endParaRPr lang="en-US" sz="24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251A1-7835-4203-832F-8B98237D1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i="1" dirty="0" err="1"/>
              <a:t>Rootes</a:t>
            </a:r>
            <a:r>
              <a:rPr lang="en-US" sz="3600" b="1" i="1" dirty="0"/>
              <a:t>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EDB1A-4974-43E8-83D3-C7C1C669C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33600" y="1065341"/>
          <a:ext cx="53721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No. of Pages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Monthly  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January 2022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$1194 (first class)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February 2022</a:t>
                      </a:r>
                    </a:p>
                  </a:txBody>
                  <a:tcPr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(first class)</a:t>
                      </a:r>
                    </a:p>
                  </a:txBody>
                  <a:tcPr>
                    <a:solidFill>
                      <a:srgbClr val="E46C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March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April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$1426 (FIRST CLASS)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May21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June21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$1574 (first class)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July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$1441 (third class)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August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September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$1444 (third class)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October 21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$1444 (third class)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November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$1648  (third class)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December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$1104 (third class)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703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E6F47C9-10D6-4842-AF3F-5B767528E4D0}"/>
              </a:ext>
            </a:extLst>
          </p:cNvPr>
          <p:cNvSpPr txBox="1"/>
          <p:nvPr/>
        </p:nvSpPr>
        <p:spPr>
          <a:xfrm>
            <a:off x="1524000" y="1371600"/>
            <a:ext cx="6705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No progress on Advertising</a:t>
            </a:r>
          </a:p>
          <a:p>
            <a:endParaRPr lang="en-US" sz="3200" dirty="0"/>
          </a:p>
          <a:p>
            <a:r>
              <a:rPr lang="en-US" sz="3200" dirty="0"/>
              <a:t>Added one RR business card size</a:t>
            </a:r>
          </a:p>
          <a:p>
            <a:r>
              <a:rPr lang="en-US" sz="3200" dirty="0"/>
              <a:t>Poked at a couple places but nothing back.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89121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FBB43-7DDD-4F87-B90C-1F78ED298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C0C46-DA31-4625-87D8-2B99EE2B8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00200"/>
            <a:ext cx="7010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Trouble with old images being lost caused a giant mess with members’ payment reminders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507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dirty="0"/>
              <a:t>Website: Average Monthly Visitors</a:t>
            </a:r>
            <a:br>
              <a:rPr lang="en-US" sz="3600" b="1" dirty="0"/>
            </a:br>
            <a:endParaRPr lang="en-US" sz="2400" b="1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0567E00-097C-48B9-9ABE-185B33E161EB}"/>
              </a:ext>
            </a:extLst>
          </p:cNvPr>
          <p:cNvGraphicFramePr>
            <a:graphicFrameLocks noGrp="1"/>
          </p:cNvGraphicFramePr>
          <p:nvPr/>
        </p:nvGraphicFramePr>
        <p:xfrm>
          <a:off x="1950720" y="1752600"/>
          <a:ext cx="5242560" cy="1676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65690">
                  <a:extLst>
                    <a:ext uri="{9D8B030D-6E8A-4147-A177-3AD203B41FA5}">
                      <a16:colId xmlns:a16="http://schemas.microsoft.com/office/drawing/2014/main" val="2422319532"/>
                    </a:ext>
                  </a:extLst>
                </a:gridCol>
                <a:gridCol w="1376870">
                  <a:extLst>
                    <a:ext uri="{9D8B030D-6E8A-4147-A177-3AD203B41FA5}">
                      <a16:colId xmlns:a16="http://schemas.microsoft.com/office/drawing/2014/main" val="3820005860"/>
                    </a:ext>
                  </a:extLst>
                </a:gridCol>
              </a:tblGrid>
              <a:tr h="396825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Total users: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514946"/>
                  </a:ext>
                </a:extLst>
              </a:tr>
              <a:tr h="127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3/1 thru 8/1 (5 months)</a:t>
                      </a:r>
                    </a:p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8/1 thru 2/1, 2021 (6 months)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2/1 thru 7/28 (~6 months)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 thru 2/1 2022</a:t>
                      </a:r>
                    </a:p>
                  </a:txBody>
                  <a:tcPr marL="9525" marR="9525" marT="9525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8076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7960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9890</a:t>
                      </a:r>
                    </a:p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10887</a:t>
                      </a:r>
                    </a:p>
                  </a:txBody>
                  <a:tcPr marL="9525" marT="9525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46827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DB4FA02-4C55-439E-9728-2E66AC23534F}"/>
              </a:ext>
            </a:extLst>
          </p:cNvPr>
          <p:cNvSpPr txBox="1"/>
          <p:nvPr/>
        </p:nvSpPr>
        <p:spPr>
          <a:xfrm>
            <a:off x="2133600" y="3886200"/>
            <a:ext cx="5486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Forums continue to be the top of the link list</a:t>
            </a:r>
          </a:p>
          <a:p>
            <a:r>
              <a:rPr lang="en-US" dirty="0"/>
              <a:t>Carburetor-identification has nosed Cooling the Tiger out of the top 10 pages</a:t>
            </a:r>
          </a:p>
          <a:p>
            <a:endParaRPr lang="en-US" dirty="0"/>
          </a:p>
          <a:p>
            <a:r>
              <a:rPr lang="en-US" dirty="0"/>
              <a:t>How to restore your seats was  #20 (447 hits)</a:t>
            </a:r>
          </a:p>
          <a:p>
            <a:r>
              <a:rPr lang="en-US" dirty="0"/>
              <a:t>The United survey 786 hits on the survey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535AD-5ABF-4B04-B21C-FB2DE5883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042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Facebook</a:t>
            </a:r>
            <a:br>
              <a:rPr lang="en-US" b="1" dirty="0"/>
            </a:br>
            <a:r>
              <a:rPr lang="en-US" sz="3100" b="1" dirty="0"/>
              <a:t>August 1 thru February 1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DCDC54A-00BE-45F5-9499-84E8F43FB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475624"/>
              </p:ext>
            </p:extLst>
          </p:nvPr>
        </p:nvGraphicFramePr>
        <p:xfrm>
          <a:off x="1143000" y="2316480"/>
          <a:ext cx="68580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0044">
                  <a:extLst>
                    <a:ext uri="{9D8B030D-6E8A-4147-A177-3AD203B41FA5}">
                      <a16:colId xmlns:a16="http://schemas.microsoft.com/office/drawing/2014/main" val="1449967433"/>
                    </a:ext>
                  </a:extLst>
                </a:gridCol>
                <a:gridCol w="1008529">
                  <a:extLst>
                    <a:ext uri="{9D8B030D-6E8A-4147-A177-3AD203B41FA5}">
                      <a16:colId xmlns:a16="http://schemas.microsoft.com/office/drawing/2014/main" val="4250282147"/>
                    </a:ext>
                  </a:extLst>
                </a:gridCol>
                <a:gridCol w="1159809">
                  <a:extLst>
                    <a:ext uri="{9D8B030D-6E8A-4147-A177-3AD203B41FA5}">
                      <a16:colId xmlns:a16="http://schemas.microsoft.com/office/drawing/2014/main" val="857052965"/>
                    </a:ext>
                  </a:extLst>
                </a:gridCol>
                <a:gridCol w="1159809">
                  <a:extLst>
                    <a:ext uri="{9D8B030D-6E8A-4147-A177-3AD203B41FA5}">
                      <a16:colId xmlns:a16="http://schemas.microsoft.com/office/drawing/2014/main" val="3968963630"/>
                    </a:ext>
                  </a:extLst>
                </a:gridCol>
                <a:gridCol w="1159809">
                  <a:extLst>
                    <a:ext uri="{9D8B030D-6E8A-4147-A177-3AD203B41FA5}">
                      <a16:colId xmlns:a16="http://schemas.microsoft.com/office/drawing/2014/main" val="772910782"/>
                    </a:ext>
                  </a:extLst>
                </a:gridCol>
              </a:tblGrid>
              <a:tr h="67861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3/1 thru 8/1 2020 (4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mos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8/1 thru 2/1 2021 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(6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mos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2/1 thru 7/27 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(~6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mos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8/1 thru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2/1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(6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mos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043598"/>
                  </a:ext>
                </a:extLst>
              </a:tr>
              <a:tr h="712943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Total Facebook Membership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509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602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663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889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427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488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2209800"/>
            <a:ext cx="6858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Additional Reports</a:t>
            </a:r>
            <a:br>
              <a:rPr lang="en-US" sz="4400" b="1" dirty="0"/>
            </a:br>
            <a:r>
              <a:rPr lang="en-US" sz="4400" b="1" dirty="0"/>
              <a:t>Keep reports to 2 minutes</a:t>
            </a:r>
            <a:br>
              <a:rPr lang="en-US" sz="4400" b="1" dirty="0"/>
            </a:br>
            <a:endParaRPr lang="en-US" sz="4400" b="1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09BA35FB-6C61-4A4F-8C91-C176F141A6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6482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5400" b="1" dirty="0">
                <a:solidFill>
                  <a:schemeClr val="tx1"/>
                </a:solidFill>
              </a:rPr>
              <a:t>Agenda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600200"/>
            <a:ext cx="3810000" cy="4525963"/>
          </a:xfrm>
        </p:spPr>
        <p:txBody>
          <a:bodyPr>
            <a:normAutofit lnSpcReduction="10000"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Welcome</a:t>
            </a:r>
          </a:p>
          <a:p>
            <a:r>
              <a:rPr lang="en-US" sz="4400" dirty="0">
                <a:solidFill>
                  <a:schemeClr val="tx1"/>
                </a:solidFill>
              </a:rPr>
              <a:t>Roll Call</a:t>
            </a:r>
          </a:p>
          <a:p>
            <a:r>
              <a:rPr lang="en-US" sz="4400" dirty="0">
                <a:solidFill>
                  <a:schemeClr val="tx1"/>
                </a:solidFill>
              </a:rPr>
              <a:t>Reports</a:t>
            </a:r>
          </a:p>
          <a:p>
            <a:r>
              <a:rPr lang="en-US" sz="4400" dirty="0">
                <a:solidFill>
                  <a:schemeClr val="tx1"/>
                </a:solidFill>
              </a:rPr>
              <a:t>Old Business</a:t>
            </a:r>
          </a:p>
          <a:p>
            <a:r>
              <a:rPr lang="en-US" sz="4400" dirty="0">
                <a:solidFill>
                  <a:schemeClr val="tx1"/>
                </a:solidFill>
              </a:rPr>
              <a:t>New Business</a:t>
            </a:r>
          </a:p>
          <a:p>
            <a:r>
              <a:rPr lang="en-US" sz="4400" dirty="0">
                <a:solidFill>
                  <a:schemeClr val="tx1"/>
                </a:solidFill>
              </a:rPr>
              <a:t>Adjourn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Old Business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United 39 Update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741218-9D54-4F50-A7AF-31F3BE634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457200"/>
            <a:ext cx="6172200" cy="5715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United 39 Update - Accomplishments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2105CB9-9B10-4C92-BF76-66BC568E3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 fontScale="85000" lnSpcReduction="20000"/>
          </a:bodyPr>
          <a:lstStyle/>
          <a:p>
            <a:r>
              <a:rPr lang="en-US" sz="3300" dirty="0">
                <a:ea typeface="+mn-lt"/>
                <a:cs typeface="+mn-lt"/>
              </a:rPr>
              <a:t>Hotel - Contract signed. 60 room reservations made by end-Jan 22.</a:t>
            </a:r>
            <a:endParaRPr lang="en-US" sz="3300" dirty="0">
              <a:cs typeface="Calibri"/>
            </a:endParaRPr>
          </a:p>
          <a:p>
            <a:r>
              <a:rPr lang="en-US" sz="3300" dirty="0">
                <a:ea typeface="+mn-lt"/>
                <a:cs typeface="+mn-lt"/>
              </a:rPr>
              <a:t>United 39 webpage set up on TEAE website, Event Schedule posted.</a:t>
            </a:r>
            <a:endParaRPr lang="en-US" sz="3300" dirty="0"/>
          </a:p>
          <a:p>
            <a:r>
              <a:rPr lang="en-US" sz="3300" dirty="0">
                <a:ea typeface="+mn-lt"/>
                <a:cs typeface="+mn-lt"/>
              </a:rPr>
              <a:t>Series of newsletter articles started for Rootes Review and Canadian Newsletter.</a:t>
            </a:r>
            <a:endParaRPr lang="en-US" sz="3300" dirty="0"/>
          </a:p>
          <a:p>
            <a:r>
              <a:rPr lang="en-US" sz="3300" dirty="0">
                <a:ea typeface="+mn-lt"/>
                <a:cs typeface="+mn-lt"/>
              </a:rPr>
              <a:t>Goodie Bags - Hagerty will provide 100 bags, we have started to source things to include. </a:t>
            </a:r>
            <a:endParaRPr lang="en-US" sz="3300" dirty="0"/>
          </a:p>
          <a:p>
            <a:r>
              <a:rPr lang="en-US" sz="3300" dirty="0">
                <a:ea typeface="+mn-lt"/>
                <a:cs typeface="+mn-lt"/>
              </a:rPr>
              <a:t>Banquet - Started to source door prizes.</a:t>
            </a:r>
            <a:endParaRPr lang="en-US" sz="3300" dirty="0"/>
          </a:p>
          <a:p>
            <a:r>
              <a:rPr lang="en-US" sz="3300" dirty="0">
                <a:ea typeface="+mn-lt"/>
                <a:cs typeface="+mn-lt"/>
              </a:rPr>
              <a:t>Concours &amp; Autocross - Initial discussions held with these independent organizers.</a:t>
            </a:r>
            <a:endParaRPr lang="en-US" sz="3300" dirty="0"/>
          </a:p>
          <a:p>
            <a:endParaRPr lang="en-US" dirty="0"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741218-9D54-4F50-A7AF-31F3BE634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457200"/>
            <a:ext cx="6172200" cy="5715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United 39 Update – Next Steps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2105CB9-9B10-4C92-BF76-66BC568E3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105400"/>
          </a:xfrm>
        </p:spPr>
        <p:txBody>
          <a:bodyPr vert="horz" lIns="68580" tIns="34290" rIns="68580" bIns="34290" rtlCol="0" anchor="t">
            <a:normAutofit fontScale="40000" lnSpcReduction="20000"/>
          </a:bodyPr>
          <a:lstStyle/>
          <a:p>
            <a:r>
              <a:rPr lang="en-US" sz="5000" dirty="0">
                <a:ea typeface="+mn-lt"/>
                <a:cs typeface="+mn-lt"/>
              </a:rPr>
              <a:t>Budget Review</a:t>
            </a:r>
            <a:endParaRPr lang="en-US" sz="5000" dirty="0"/>
          </a:p>
          <a:p>
            <a:pPr lvl="1"/>
            <a:r>
              <a:rPr lang="en-US" sz="4500" dirty="0">
                <a:cs typeface="Calibri"/>
              </a:rPr>
              <a:t>See Latest spreadsheet </a:t>
            </a:r>
          </a:p>
          <a:p>
            <a:pPr lvl="1"/>
            <a:r>
              <a:rPr lang="en-US" sz="4500" dirty="0">
                <a:cs typeface="Calibri"/>
              </a:rPr>
              <a:t>Event Registration Fee Recommendation - $225Cdn Single/$425 Couple. With current exchange rate around .78, that would be $175US Single/$330US Couple.</a:t>
            </a:r>
          </a:p>
          <a:p>
            <a:pPr lvl="1"/>
            <a:r>
              <a:rPr lang="en-US" sz="4500" dirty="0">
                <a:cs typeface="Calibri"/>
              </a:rPr>
              <a:t>Different registration fees for Member/Non-Member </a:t>
            </a:r>
          </a:p>
          <a:p>
            <a:pPr lvl="1"/>
            <a:r>
              <a:rPr lang="en-US" sz="4500" dirty="0">
                <a:ea typeface="+mn-lt"/>
                <a:cs typeface="+mn-lt"/>
              </a:rPr>
              <a:t>Single Day Fee (to give access to the hospitality room and parts room) - proposing $20. Activity participation would be extra.</a:t>
            </a:r>
          </a:p>
          <a:p>
            <a:pPr lvl="1"/>
            <a:r>
              <a:rPr lang="en-US" sz="4800" dirty="0">
                <a:ea typeface="+mn-lt"/>
                <a:cs typeface="+mn-lt"/>
              </a:rPr>
              <a:t>Agree on final fees</a:t>
            </a:r>
            <a:endParaRPr lang="en-US" sz="4500" dirty="0">
              <a:ea typeface="+mn-lt"/>
              <a:cs typeface="+mn-lt"/>
            </a:endParaRPr>
          </a:p>
          <a:p>
            <a:r>
              <a:rPr lang="en-US" sz="5000" dirty="0">
                <a:ea typeface="+mn-lt"/>
                <a:cs typeface="+mn-lt"/>
              </a:rPr>
              <a:t>Event Registration - Set up initial registration process through TEAE website, and process for on-site registration (work with Kerch and Rob).</a:t>
            </a:r>
            <a:endParaRPr lang="en-US" sz="5000" dirty="0">
              <a:cs typeface="Calibri"/>
            </a:endParaRPr>
          </a:p>
          <a:p>
            <a:r>
              <a:rPr lang="en-US" sz="5000" dirty="0">
                <a:ea typeface="+mn-lt"/>
                <a:cs typeface="+mn-lt"/>
              </a:rPr>
              <a:t>Solicit topics of interest for tech sessions.</a:t>
            </a:r>
            <a:endParaRPr lang="en-US" sz="5000" dirty="0"/>
          </a:p>
          <a:p>
            <a:r>
              <a:rPr lang="en-US" sz="5000" dirty="0">
                <a:ea typeface="+mn-lt"/>
                <a:cs typeface="+mn-lt"/>
              </a:rPr>
              <a:t>Banquet Menu finalized (Tentatively end-March).</a:t>
            </a:r>
            <a:endParaRPr lang="en-US" sz="5000" dirty="0"/>
          </a:p>
          <a:p>
            <a:r>
              <a:rPr lang="en-US" sz="5000" dirty="0">
                <a:ea typeface="+mn-lt"/>
                <a:cs typeface="+mn-lt"/>
              </a:rPr>
              <a:t>Purchase of Supplies (Shirts, Hospitality suite supplies).</a:t>
            </a:r>
            <a:endParaRPr lang="en-US" sz="5000" dirty="0"/>
          </a:p>
          <a:p>
            <a:r>
              <a:rPr lang="en-US" sz="5000" dirty="0">
                <a:ea typeface="+mn-lt"/>
                <a:cs typeface="+mn-lt"/>
              </a:rPr>
              <a:t>Autocross - (Ron)</a:t>
            </a:r>
            <a:endParaRPr lang="en-US" sz="5000" dirty="0"/>
          </a:p>
          <a:p>
            <a:r>
              <a:rPr lang="en-US" sz="5000" dirty="0">
                <a:ea typeface="+mn-lt"/>
                <a:cs typeface="+mn-lt"/>
              </a:rPr>
              <a:t>Concours - (Gord) </a:t>
            </a:r>
            <a:endParaRPr lang="en-US" sz="5000" dirty="0"/>
          </a:p>
          <a:p>
            <a:r>
              <a:rPr lang="en-US" sz="5000" dirty="0">
                <a:ea typeface="+mn-lt"/>
                <a:cs typeface="+mn-lt"/>
              </a:rPr>
              <a:t>Website - Update &amp; create additional content (Schedule, Parts import process, COVID).</a:t>
            </a:r>
            <a:endParaRPr lang="en-US" sz="5000" dirty="0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70051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New Business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Club Insurance </a:t>
            </a:r>
          </a:p>
          <a:p>
            <a:r>
              <a:rPr lang="en-US" dirty="0"/>
              <a:t>Search for Officer Replacements</a:t>
            </a:r>
          </a:p>
          <a:p>
            <a:r>
              <a:rPr lang="en-US" dirty="0"/>
              <a:t>Proposal to amend Concours Judging Procedures</a:t>
            </a:r>
          </a:p>
          <a:p>
            <a:r>
              <a:rPr lang="en-US" dirty="0"/>
              <a:t>Donation to </a:t>
            </a:r>
            <a:r>
              <a:rPr lang="en-US" dirty="0" err="1"/>
              <a:t>Rootes</a:t>
            </a:r>
            <a:r>
              <a:rPr lang="en-US" dirty="0"/>
              <a:t> Archive</a:t>
            </a:r>
          </a:p>
          <a:p>
            <a:r>
              <a:rPr lang="en-US" dirty="0"/>
              <a:t>Location for United 40 (2023)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312D3-9787-464D-87CB-66E37C565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7873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Club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02C37-9181-4B9C-94D1-0D7CA9C0E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56501"/>
            <a:ext cx="8763000" cy="5798270"/>
          </a:xfrm>
        </p:spPr>
        <p:txBody>
          <a:bodyPr>
            <a:noAutofit/>
          </a:bodyPr>
          <a:lstStyle/>
          <a:p>
            <a:r>
              <a:rPr lang="en-US" sz="2800" b="1" dirty="0"/>
              <a:t>Current - J.C. Taylor</a:t>
            </a:r>
          </a:p>
          <a:p>
            <a:r>
              <a:rPr lang="en-US" sz="2400" dirty="0"/>
              <a:t>Up for renewal – 19 Mar 22</a:t>
            </a:r>
          </a:p>
          <a:p>
            <a:r>
              <a:rPr lang="en-US" sz="2400" dirty="0"/>
              <a:t>Coverage</a:t>
            </a:r>
          </a:p>
          <a:p>
            <a:pPr lvl="1"/>
            <a:r>
              <a:rPr lang="en-US" sz="2000" dirty="0"/>
              <a:t>General Liability: $1M/$2M</a:t>
            </a:r>
          </a:p>
          <a:p>
            <a:pPr lvl="1"/>
            <a:r>
              <a:rPr lang="en-US" sz="2000" dirty="0"/>
              <a:t>Policy is intended to cover a small business…also includes “stretch coverage” for wide range of risks not necessarily needed for car club </a:t>
            </a:r>
          </a:p>
          <a:p>
            <a:pPr lvl="1"/>
            <a:r>
              <a:rPr lang="en-US" sz="2000" dirty="0"/>
              <a:t>Covers car shows and driving tours. </a:t>
            </a:r>
            <a:r>
              <a:rPr lang="en-US" sz="2000" dirty="0" err="1"/>
              <a:t>Autoross</a:t>
            </a:r>
            <a:r>
              <a:rPr lang="en-US" sz="2000" dirty="0"/>
              <a:t> coverage is </a:t>
            </a:r>
            <a:r>
              <a:rPr lang="en-US" sz="2000" b="1" dirty="0"/>
              <a:t>NOT</a:t>
            </a:r>
            <a:r>
              <a:rPr lang="en-US" sz="2000" dirty="0"/>
              <a:t> </a:t>
            </a:r>
            <a:r>
              <a:rPr lang="en-US" sz="2000" b="1" dirty="0"/>
              <a:t>AVAILABLE</a:t>
            </a:r>
          </a:p>
          <a:p>
            <a:r>
              <a:rPr lang="en-US" sz="2400" dirty="0"/>
              <a:t>Premium History:</a:t>
            </a:r>
          </a:p>
          <a:p>
            <a:pPr lvl="1"/>
            <a:r>
              <a:rPr lang="en-US" sz="2000" dirty="0"/>
              <a:t>2018: $1300</a:t>
            </a:r>
          </a:p>
          <a:p>
            <a:pPr lvl="1"/>
            <a:r>
              <a:rPr lang="en-US" sz="2000" dirty="0"/>
              <a:t>2019: $1250</a:t>
            </a:r>
          </a:p>
          <a:p>
            <a:pPr lvl="1"/>
            <a:r>
              <a:rPr lang="en-US" sz="2000" dirty="0"/>
              <a:t>2020: $1044</a:t>
            </a:r>
          </a:p>
          <a:p>
            <a:pPr lvl="1"/>
            <a:r>
              <a:rPr lang="en-US" sz="2000" dirty="0"/>
              <a:t>2021: $1068</a:t>
            </a:r>
          </a:p>
          <a:p>
            <a:r>
              <a:rPr lang="en-US" sz="2800" b="1" dirty="0"/>
              <a:t>Cost for 2022: $1183</a:t>
            </a:r>
          </a:p>
        </p:txBody>
      </p:sp>
    </p:spTree>
    <p:extLst>
      <p:ext uri="{BB962C8B-B14F-4D97-AF65-F5344CB8AC3E}">
        <p14:creationId xmlns:p14="http://schemas.microsoft.com/office/powerpoint/2010/main" val="11910344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C7CEA-8F07-4A29-81F4-41AEE1065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Club Insurance—Other Options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7038F-E97C-4466-BAC4-E7774ABAF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92162"/>
            <a:ext cx="8610600" cy="59134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Hagerty: More expensive than JC Taylor for basic coverage</a:t>
            </a:r>
          </a:p>
          <a:p>
            <a:r>
              <a:rPr lang="en-US" dirty="0"/>
              <a:t>American Specialty Ins Ft. Wayne, IN</a:t>
            </a:r>
          </a:p>
          <a:p>
            <a:pPr lvl="1"/>
            <a:r>
              <a:rPr lang="en-US" dirty="0"/>
              <a:t>Brokered through Starke Shelby, Northwest Insurance Center Mercer Island, WA</a:t>
            </a:r>
          </a:p>
          <a:p>
            <a:pPr lvl="2"/>
            <a:r>
              <a:rPr lang="en-US" dirty="0"/>
              <a:t>Shelby is Sunbeam owner and PTC member</a:t>
            </a:r>
          </a:p>
          <a:p>
            <a:pPr lvl="1"/>
            <a:r>
              <a:rPr lang="en-US" dirty="0"/>
              <a:t>Coverage is provided through a car club association owned by American Specialties…Mountain Pacific Car Club Association</a:t>
            </a:r>
          </a:p>
          <a:p>
            <a:pPr lvl="1"/>
            <a:r>
              <a:rPr lang="en-US" dirty="0"/>
              <a:t>30+ member clubs including CAT, STOA and PTC</a:t>
            </a:r>
          </a:p>
          <a:p>
            <a:pPr lvl="1"/>
            <a:r>
              <a:rPr lang="en-US" dirty="0"/>
              <a:t>Coverage for clubs is provided under umbrella policy for the association</a:t>
            </a:r>
          </a:p>
          <a:p>
            <a:pPr lvl="2"/>
            <a:r>
              <a:rPr lang="en-US" dirty="0"/>
              <a:t>General Liability $1M/$5M</a:t>
            </a:r>
          </a:p>
          <a:p>
            <a:pPr lvl="2"/>
            <a:r>
              <a:rPr lang="en-US" dirty="0"/>
              <a:t>Additional coverage for “moving events” available as required</a:t>
            </a:r>
          </a:p>
          <a:p>
            <a:pPr lvl="1"/>
            <a:r>
              <a:rPr lang="en-US" b="1" dirty="0"/>
              <a:t>Cost: </a:t>
            </a:r>
          </a:p>
          <a:p>
            <a:pPr lvl="2"/>
            <a:r>
              <a:rPr lang="en-US" b="1" dirty="0"/>
              <a:t>Basic General Liability: $565/annum</a:t>
            </a:r>
          </a:p>
          <a:p>
            <a:pPr lvl="2"/>
            <a:r>
              <a:rPr lang="en-US" b="1" dirty="0"/>
              <a:t>Moving event: $200/event</a:t>
            </a:r>
          </a:p>
          <a:p>
            <a:pPr lvl="2"/>
            <a:r>
              <a:rPr lang="en-US" b="1" dirty="0"/>
              <a:t>Auto-X and driving tours are SEPARATE events</a:t>
            </a:r>
          </a:p>
        </p:txBody>
      </p:sp>
    </p:spTree>
    <p:extLst>
      <p:ext uri="{BB962C8B-B14F-4D97-AF65-F5344CB8AC3E}">
        <p14:creationId xmlns:p14="http://schemas.microsoft.com/office/powerpoint/2010/main" val="3440127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3412E-9408-4BC3-B700-51B9EDBAB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Search for Officer Replacements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AC458-F0E3-4835-A785-5A2A8FB83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/>
              <a:t>Midwest Regional Rep currently vacant</a:t>
            </a:r>
          </a:p>
          <a:p>
            <a:pPr lvl="1"/>
            <a:r>
              <a:rPr lang="en-US" dirty="0"/>
              <a:t>Kevin </a:t>
            </a:r>
            <a:r>
              <a:rPr lang="en-US" dirty="0" err="1"/>
              <a:t>Klotzbach</a:t>
            </a:r>
            <a:r>
              <a:rPr lang="en-US" dirty="0"/>
              <a:t> Woodbury, MN has volunteered</a:t>
            </a:r>
          </a:p>
          <a:p>
            <a:pPr lvl="1"/>
            <a:r>
              <a:rPr lang="en-US" dirty="0"/>
              <a:t>Discussion/Motion/Vote</a:t>
            </a:r>
          </a:p>
          <a:p>
            <a:r>
              <a:rPr lang="en-US" dirty="0"/>
              <a:t>Need to identify Treasurer candidates</a:t>
            </a:r>
          </a:p>
          <a:p>
            <a:r>
              <a:rPr lang="en-US" dirty="0"/>
              <a:t>Need to identify other future officer candidates</a:t>
            </a:r>
          </a:p>
        </p:txBody>
      </p:sp>
    </p:spTree>
    <p:extLst>
      <p:ext uri="{BB962C8B-B14F-4D97-AF65-F5344CB8AC3E}">
        <p14:creationId xmlns:p14="http://schemas.microsoft.com/office/powerpoint/2010/main" val="23399794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B33A316-532E-45A1-8DC4-EDDDC066F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Change Concours Judging Procedures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ED34F6-7412-4A9C-B2DE-EFC773D79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Proposal: Change number of judges per team to three judges.</a:t>
            </a:r>
          </a:p>
          <a:p>
            <a:pPr lvl="1"/>
            <a:r>
              <a:rPr lang="en-US" dirty="0"/>
              <a:t>One team judges </a:t>
            </a:r>
            <a:r>
              <a:rPr lang="en-US" b="1" dirty="0"/>
              <a:t>ENTIRE </a:t>
            </a:r>
            <a:r>
              <a:rPr lang="en-US" dirty="0"/>
              <a:t>car</a:t>
            </a:r>
          </a:p>
          <a:p>
            <a:pPr lvl="1"/>
            <a:r>
              <a:rPr lang="en-US" dirty="0"/>
              <a:t>One team judges entire class (no change)</a:t>
            </a:r>
          </a:p>
          <a:p>
            <a:pPr lvl="1"/>
            <a:r>
              <a:rPr lang="en-US" dirty="0"/>
              <a:t>Fewer judges needed</a:t>
            </a:r>
          </a:p>
          <a:p>
            <a:pPr lvl="2"/>
            <a:r>
              <a:rPr lang="en-US" dirty="0"/>
              <a:t>Current system requires two judges for each component area…that’s 10 judges/class vs. 3</a:t>
            </a:r>
          </a:p>
          <a:p>
            <a:pPr lvl="1"/>
            <a:r>
              <a:rPr lang="en-US" dirty="0"/>
              <a:t>Third judge provides tie breaker</a:t>
            </a:r>
          </a:p>
          <a:p>
            <a:pPr lvl="1"/>
            <a:r>
              <a:rPr lang="en-US" dirty="0"/>
              <a:t>Worked well at SUNI</a:t>
            </a:r>
          </a:p>
          <a:p>
            <a:r>
              <a:rPr lang="en-US" dirty="0"/>
              <a:t>Discussion/Motion/Vote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9018E58-DC87-42A9-9A8C-738FEB659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165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Proposal: In the Personalized and Modified classes eliminate Suspension and Chassis (underside) as judged component area.</a:t>
            </a:r>
          </a:p>
          <a:p>
            <a:pPr lvl="1"/>
            <a:r>
              <a:rPr lang="en-US" dirty="0"/>
              <a:t>What do we really judge in these areas?</a:t>
            </a:r>
          </a:p>
          <a:p>
            <a:pPr lvl="2"/>
            <a:r>
              <a:rPr lang="en-US" dirty="0"/>
              <a:t>Clean/Shiny ones get max points</a:t>
            </a:r>
          </a:p>
          <a:p>
            <a:pPr lvl="2"/>
            <a:r>
              <a:rPr lang="en-US" dirty="0"/>
              <a:t>Dirty/Rusty undersides lose a point.</a:t>
            </a:r>
          </a:p>
          <a:p>
            <a:pPr lvl="1"/>
            <a:r>
              <a:rPr lang="en-US" dirty="0"/>
              <a:t>In assessing the engineering and quality of modifications, we can get what we need by talking with owner</a:t>
            </a:r>
          </a:p>
          <a:p>
            <a:pPr lvl="1"/>
            <a:r>
              <a:rPr lang="en-US" dirty="0"/>
              <a:t>Difficult to judge…Judges are not getting any younger</a:t>
            </a:r>
          </a:p>
          <a:p>
            <a:pPr lvl="2"/>
            <a:r>
              <a:rPr lang="en-US" dirty="0"/>
              <a:t>Team of judges at SUNI refused to judge this area, said they were not physically able. </a:t>
            </a:r>
          </a:p>
          <a:p>
            <a:pPr lvl="1"/>
            <a:r>
              <a:rPr lang="en-US" dirty="0"/>
              <a:t>Will remain judged area in Stock Class</a:t>
            </a:r>
          </a:p>
          <a:p>
            <a:r>
              <a:rPr lang="en-US" dirty="0"/>
              <a:t>Discussion/Motion/Vote</a:t>
            </a:r>
          </a:p>
        </p:txBody>
      </p:sp>
      <p:sp>
        <p:nvSpPr>
          <p:cNvPr id="4" name="Title 4">
            <a:extLst>
              <a:ext uri="{FF2B5EF4-FFF2-40B4-BE49-F238E27FC236}">
                <a16:creationId xmlns:a16="http://schemas.microsoft.com/office/drawing/2014/main" id="{CC05D079-319E-4570-8A97-10E7093D3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Change Concours Judging Procedures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BEF2A11-D53A-47C7-B84D-FFE1A5052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Donation to </a:t>
            </a:r>
            <a:r>
              <a:rPr lang="en-US" b="1" dirty="0" err="1"/>
              <a:t>Rootes</a:t>
            </a:r>
            <a:r>
              <a:rPr lang="en-US" b="1" dirty="0"/>
              <a:t> Archive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5352083-35D9-40BF-B5EE-B86993D1F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/>
              <a:t>Received solicitation for donation from </a:t>
            </a:r>
            <a:r>
              <a:rPr lang="en-US" dirty="0" err="1"/>
              <a:t>Rootes</a:t>
            </a:r>
            <a:r>
              <a:rPr lang="en-US" dirty="0"/>
              <a:t> Archive</a:t>
            </a:r>
          </a:p>
          <a:p>
            <a:r>
              <a:rPr lang="en-US" dirty="0"/>
              <a:t>Do we want to make a donation this year?</a:t>
            </a:r>
          </a:p>
          <a:p>
            <a:r>
              <a:rPr lang="en-US" dirty="0"/>
              <a:t>Last donation was $1,200 in 2020</a:t>
            </a:r>
          </a:p>
          <a:p>
            <a:r>
              <a:rPr lang="en-US" dirty="0"/>
              <a:t>Discussion/Motion/Vote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Review and approval of August </a:t>
            </a:r>
            <a:r>
              <a:rPr lang="en-US" sz="4000" dirty="0" err="1">
                <a:solidFill>
                  <a:schemeClr val="tx1"/>
                </a:solidFill>
              </a:rPr>
              <a:t>BoD</a:t>
            </a:r>
            <a:r>
              <a:rPr lang="en-US" sz="4000" dirty="0">
                <a:solidFill>
                  <a:schemeClr val="tx1"/>
                </a:solidFill>
              </a:rPr>
              <a:t> Meeting Minutes</a:t>
            </a:r>
          </a:p>
          <a:p>
            <a:r>
              <a:rPr lang="en-US" sz="4000" dirty="0">
                <a:solidFill>
                  <a:schemeClr val="tx1"/>
                </a:solidFill>
              </a:rPr>
              <a:t>Treasurer’s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Membership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Website/Editor’s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Additional Reports as Required</a:t>
            </a:r>
            <a:endParaRPr lang="en-US" sz="4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03471D8-5297-4E2B-B89B-F35C68C32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United 40 Location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8D09FE-495B-4BD0-B419-79D74ACAC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dirty="0"/>
              <a:t>Need to begin planning for United 40 (2023)</a:t>
            </a:r>
          </a:p>
          <a:p>
            <a:r>
              <a:rPr lang="en-US" dirty="0"/>
              <a:t>Possible venues??? We need to go South</a:t>
            </a:r>
          </a:p>
          <a:p>
            <a:pPr lvl="1"/>
            <a:r>
              <a:rPr lang="en-US" dirty="0"/>
              <a:t>Have not been to Deep South since 2016 (Atlanta)</a:t>
            </a:r>
          </a:p>
          <a:p>
            <a:pPr lvl="1"/>
            <a:r>
              <a:rPr lang="en-US" dirty="0"/>
              <a:t>Have not been to Florida since 2008 (Daytona)</a:t>
            </a:r>
          </a:p>
          <a:p>
            <a:r>
              <a:rPr lang="en-US" dirty="0"/>
              <a:t>Volunteer? Often determines location.</a:t>
            </a:r>
          </a:p>
          <a:p>
            <a:r>
              <a:rPr lang="en-US" dirty="0"/>
              <a:t>If all else fails, can reboot NC as possible option</a:t>
            </a:r>
          </a:p>
          <a:p>
            <a:r>
              <a:rPr lang="en-US" dirty="0"/>
              <a:t>Discussion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Wrap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other items to Discuss?</a:t>
            </a:r>
          </a:p>
          <a:p>
            <a:r>
              <a:rPr lang="en-US" dirty="0"/>
              <a:t>Motion to Adjourn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17D0D89-4DE4-4A04-AA4D-315E04F523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Backup Slides</a:t>
            </a:r>
          </a:p>
        </p:txBody>
      </p:sp>
    </p:spTree>
    <p:extLst>
      <p:ext uri="{BB962C8B-B14F-4D97-AF65-F5344CB8AC3E}">
        <p14:creationId xmlns:p14="http://schemas.microsoft.com/office/powerpoint/2010/main" val="33801517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5638800" y="5257800"/>
            <a:ext cx="9906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1447800"/>
            <a:ext cx="1018120" cy="3292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914400"/>
            <a:ext cx="7620000" cy="566108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D0331668-7B35-42C9-8B4A-647EF0AC0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2020 Balance Sheet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428" y="914400"/>
            <a:ext cx="7599572" cy="56517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41E040-4024-4E0F-8FFA-1C8C26451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2019 Balance 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0854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599813" y="4358863"/>
            <a:ext cx="895574" cy="34693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16023"/>
            <a:ext cx="7675938" cy="571337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CD1C5CA-1913-4588-9B39-9019642C9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2018 Balance 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424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2438400"/>
            <a:ext cx="4572000" cy="172354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400" b="1" dirty="0"/>
              <a:t>Treasurer’s Report</a:t>
            </a:r>
            <a:br>
              <a:rPr lang="en-US" sz="4400" b="1" dirty="0"/>
            </a:br>
            <a:r>
              <a:rPr lang="en-US" sz="4400" b="1" dirty="0"/>
              <a:t>Rob Harter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2BA76A02-E614-4132-B584-CA96CA536B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8006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914400"/>
            <a:ext cx="7731930" cy="5750217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40185C2-0F91-4CD5-B7DC-C484E3113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2021 Balance Sheet</a:t>
            </a:r>
          </a:p>
        </p:txBody>
      </p:sp>
    </p:spTree>
    <p:extLst>
      <p:ext uri="{BB962C8B-B14F-4D97-AF65-F5344CB8AC3E}">
        <p14:creationId xmlns:p14="http://schemas.microsoft.com/office/powerpoint/2010/main" val="3367443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7126"/>
          </a:xfrm>
        </p:spPr>
        <p:txBody>
          <a:bodyPr/>
          <a:lstStyle/>
          <a:p>
            <a:r>
              <a:rPr lang="en-US" b="1" dirty="0"/>
              <a:t>Annual Profit/Loss Comparison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001000" cy="2906301"/>
          </a:xfrm>
        </p:spPr>
        <p:txBody>
          <a:bodyPr>
            <a:noAutofit/>
          </a:bodyPr>
          <a:lstStyle/>
          <a:p>
            <a:r>
              <a:rPr lang="en-US" dirty="0"/>
              <a:t>2021 - </a:t>
            </a:r>
            <a:r>
              <a:rPr lang="en-US" b="1" dirty="0"/>
              <a:t>$1,080.49 </a:t>
            </a:r>
            <a:r>
              <a:rPr lang="en-US" dirty="0"/>
              <a:t>(would be roughly </a:t>
            </a:r>
            <a:r>
              <a:rPr lang="en-US" dirty="0">
                <a:solidFill>
                  <a:srgbClr val="FF0000"/>
                </a:solidFill>
              </a:rPr>
              <a:t>($2,619.40) without</a:t>
            </a:r>
            <a:r>
              <a:rPr lang="en-US" dirty="0"/>
              <a:t> SUNI profit)</a:t>
            </a:r>
          </a:p>
          <a:p>
            <a:r>
              <a:rPr lang="en-US" dirty="0"/>
              <a:t>2020 - </a:t>
            </a:r>
            <a:r>
              <a:rPr lang="en-US" b="1" dirty="0"/>
              <a:t>$328.07  </a:t>
            </a:r>
            <a:r>
              <a:rPr lang="en-US" dirty="0"/>
              <a:t>(would be roughly </a:t>
            </a:r>
            <a:r>
              <a:rPr lang="en-US" dirty="0">
                <a:solidFill>
                  <a:srgbClr val="FF0000"/>
                </a:solidFill>
              </a:rPr>
              <a:t>($2,640.67) </a:t>
            </a:r>
            <a:r>
              <a:rPr lang="en-US" dirty="0"/>
              <a:t>if we didn’t get United refund or United financials)</a:t>
            </a:r>
          </a:p>
          <a:p>
            <a:r>
              <a:rPr lang="en-US" dirty="0"/>
              <a:t>2019 – </a:t>
            </a:r>
            <a:r>
              <a:rPr lang="en-US" b="1" dirty="0">
                <a:solidFill>
                  <a:srgbClr val="FF0000"/>
                </a:solidFill>
              </a:rPr>
              <a:t>($2,743.13)</a:t>
            </a:r>
          </a:p>
          <a:p>
            <a:r>
              <a:rPr lang="en-US" dirty="0"/>
              <a:t>2018 – </a:t>
            </a:r>
            <a:r>
              <a:rPr lang="en-US" b="1" dirty="0">
                <a:solidFill>
                  <a:srgbClr val="FF0000"/>
                </a:solidFill>
              </a:rPr>
              <a:t>($1,878.22)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94100" y="5276671"/>
            <a:ext cx="6930614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Negative Trend based on Membership vs. Newsletter, but Newsletter is “The Quality Product” wanted by all Members </a:t>
            </a:r>
          </a:p>
        </p:txBody>
      </p:sp>
    </p:spTree>
    <p:extLst>
      <p:ext uri="{BB962C8B-B14F-4D97-AF65-F5344CB8AC3E}">
        <p14:creationId xmlns:p14="http://schemas.microsoft.com/office/powerpoint/2010/main" val="981858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2514600"/>
            <a:ext cx="6096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Membership Report</a:t>
            </a:r>
            <a:br>
              <a:rPr lang="en-US" sz="4400" b="1" dirty="0"/>
            </a:br>
            <a:r>
              <a:rPr lang="en-US" sz="4400" b="1" dirty="0"/>
              <a:t>Joe </a:t>
            </a:r>
            <a:r>
              <a:rPr lang="en-US" sz="4400" b="1" dirty="0" err="1"/>
              <a:t>McConlogue</a:t>
            </a:r>
            <a:endParaRPr lang="en-US" sz="4400" b="1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79E4BB54-A7DA-4824-865C-53AB956D1A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8006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Membership Breakdown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91200"/>
          </a:xfrm>
        </p:spPr>
        <p:txBody>
          <a:bodyPr>
            <a:normAutofit/>
          </a:bodyPr>
          <a:lstStyle/>
          <a:p>
            <a:r>
              <a:rPr lang="en-US" b="1" dirty="0"/>
              <a:t>519 members </a:t>
            </a:r>
            <a:r>
              <a:rPr lang="en-US" dirty="0"/>
              <a:t>(up 8 from July 2021)</a:t>
            </a:r>
          </a:p>
          <a:p>
            <a:pPr lvl="1"/>
            <a:r>
              <a:rPr lang="en-US" dirty="0"/>
              <a:t>23 new members in that period and 15 dropped out</a:t>
            </a:r>
          </a:p>
          <a:p>
            <a:pPr lvl="1"/>
            <a:r>
              <a:rPr lang="en-US" dirty="0"/>
              <a:t>3 free members:</a:t>
            </a:r>
          </a:p>
          <a:p>
            <a:pPr lvl="2"/>
            <a:r>
              <a:rPr lang="en-US" dirty="0"/>
              <a:t>Jim Morrison. Dave Lawler  &amp; Brad Davis</a:t>
            </a:r>
          </a:p>
          <a:p>
            <a:pPr lvl="1"/>
            <a:r>
              <a:rPr lang="en-US" dirty="0"/>
              <a:t>27 members at Canadian rate for electronic newsletter (up 2 from July)</a:t>
            </a:r>
          </a:p>
          <a:p>
            <a:r>
              <a:rPr lang="en-US" b="1" dirty="0"/>
              <a:t>Newsletter selection</a:t>
            </a:r>
          </a:p>
          <a:p>
            <a:pPr lvl="1"/>
            <a:r>
              <a:rPr lang="en-US" dirty="0"/>
              <a:t>210 electronic (40.4%) (up about 2%)</a:t>
            </a:r>
          </a:p>
          <a:p>
            <a:pPr lvl="1"/>
            <a:r>
              <a:rPr lang="en-US" dirty="0"/>
              <a:t>310 printed (59.7%) (incl 7 international) </a:t>
            </a:r>
          </a:p>
          <a:p>
            <a:pPr lvl="1"/>
            <a:r>
              <a:rPr lang="en-US" dirty="0"/>
              <a:t>13 courtesy newsletters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Gains and Losses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4906963"/>
          </a:xfrm>
        </p:spPr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en-US" dirty="0"/>
              <a:t>Feb 2022 – 519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July 2021 – 511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2020 – 510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2019 – 584 (Canadian initiative)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2018 – 501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2017 – 495</a:t>
            </a:r>
          </a:p>
          <a:p>
            <a:pPr>
              <a:buNone/>
            </a:pPr>
            <a:r>
              <a:rPr lang="en-US" dirty="0"/>
              <a:t>  </a:t>
            </a:r>
          </a:p>
          <a:p>
            <a:pPr>
              <a:buNone/>
            </a:pPr>
            <a:r>
              <a:rPr lang="en-US" sz="3200" dirty="0"/>
              <a:t>In 2021: Lost 40 members/gained 54 (Net Gain 14)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1539</Words>
  <Application>Microsoft Office PowerPoint</Application>
  <PresentationFormat>On-screen Show (4:3)</PresentationFormat>
  <Paragraphs>271</Paragraphs>
  <Slides>35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Wingdings</vt:lpstr>
      <vt:lpstr>Office Theme</vt:lpstr>
      <vt:lpstr>Tigers East/Alpines East Board of Directors Semi-Annual Web Conference February 12, 2022</vt:lpstr>
      <vt:lpstr>Agenda</vt:lpstr>
      <vt:lpstr>Reports</vt:lpstr>
      <vt:lpstr>PowerPoint Presentation</vt:lpstr>
      <vt:lpstr>2021 Balance Sheet</vt:lpstr>
      <vt:lpstr>Annual Profit/Loss Comparison </vt:lpstr>
      <vt:lpstr>PowerPoint Presentation</vt:lpstr>
      <vt:lpstr>Membership Breakdown</vt:lpstr>
      <vt:lpstr> Gains and Losses </vt:lpstr>
      <vt:lpstr>Misc Data</vt:lpstr>
      <vt:lpstr>PowerPoint Presentation</vt:lpstr>
      <vt:lpstr>Membership Transfer Proposal</vt:lpstr>
      <vt:lpstr>PowerPoint Presentation</vt:lpstr>
      <vt:lpstr>Rootes Review</vt:lpstr>
      <vt:lpstr>PowerPoint Presentation</vt:lpstr>
      <vt:lpstr>Website</vt:lpstr>
      <vt:lpstr>Website: Average Monthly Visitors </vt:lpstr>
      <vt:lpstr>Facebook August 1 thru February 1</vt:lpstr>
      <vt:lpstr>PowerPoint Presentation</vt:lpstr>
      <vt:lpstr>Old Business </vt:lpstr>
      <vt:lpstr>United 39 Update - Accomplishments</vt:lpstr>
      <vt:lpstr>United 39 Update – Next Steps</vt:lpstr>
      <vt:lpstr>New Business </vt:lpstr>
      <vt:lpstr>Club Insurance</vt:lpstr>
      <vt:lpstr>Club Insurance—Other Options</vt:lpstr>
      <vt:lpstr>Search for Officer Replacements</vt:lpstr>
      <vt:lpstr>Change Concours Judging Procedures</vt:lpstr>
      <vt:lpstr>Change Concours Judging Procedures</vt:lpstr>
      <vt:lpstr>Donation to Rootes Archive</vt:lpstr>
      <vt:lpstr>United 40 Location</vt:lpstr>
      <vt:lpstr>Wrap Up</vt:lpstr>
      <vt:lpstr>Backup Slides</vt:lpstr>
      <vt:lpstr>2020 Balance Sheet</vt:lpstr>
      <vt:lpstr>2019 Balance Sheet</vt:lpstr>
      <vt:lpstr>2018 Balance Sheet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Directors Web Conference February, 2020</dc:title>
  <dc:creator>Jimmy</dc:creator>
  <cp:lastModifiedBy>Kerch McConlogue</cp:lastModifiedBy>
  <cp:revision>62</cp:revision>
  <dcterms:created xsi:type="dcterms:W3CDTF">2020-08-05T12:28:23Z</dcterms:created>
  <dcterms:modified xsi:type="dcterms:W3CDTF">2022-02-12T17:07:08Z</dcterms:modified>
</cp:coreProperties>
</file>