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3"/>
  </p:notesMasterIdLst>
  <p:sldIdLst>
    <p:sldId id="286" r:id="rId3"/>
    <p:sldId id="287" r:id="rId4"/>
    <p:sldId id="258" r:id="rId5"/>
    <p:sldId id="288" r:id="rId6"/>
    <p:sldId id="358" r:id="rId7"/>
    <p:sldId id="289" r:id="rId8"/>
    <p:sldId id="346" r:id="rId9"/>
    <p:sldId id="290" r:id="rId10"/>
    <p:sldId id="350" r:id="rId11"/>
    <p:sldId id="351" r:id="rId12"/>
    <p:sldId id="257" r:id="rId13"/>
    <p:sldId id="352" r:id="rId14"/>
    <p:sldId id="297" r:id="rId15"/>
    <p:sldId id="269" r:id="rId16"/>
    <p:sldId id="349" r:id="rId17"/>
    <p:sldId id="339" r:id="rId18"/>
    <p:sldId id="340" r:id="rId19"/>
    <p:sldId id="348" r:id="rId20"/>
    <p:sldId id="353" r:id="rId21"/>
    <p:sldId id="354" r:id="rId22"/>
    <p:sldId id="355" r:id="rId23"/>
    <p:sldId id="356" r:id="rId24"/>
    <p:sldId id="260" r:id="rId25"/>
    <p:sldId id="357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83" r:id="rId34"/>
    <p:sldId id="276" r:id="rId35"/>
    <p:sldId id="344" r:id="rId36"/>
    <p:sldId id="285" r:id="rId37"/>
    <p:sldId id="308" r:id="rId38"/>
    <p:sldId id="261" r:id="rId39"/>
    <p:sldId id="299" r:id="rId40"/>
    <p:sldId id="256" r:id="rId41"/>
    <p:sldId id="25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F8E7F9-AF81-420B-A248-F8BB50FCC2AC}" v="25" dt="2023-01-28T12:06:58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microsoft.com/office/2015/10/relationships/revisionInfo" Target="revisionInfo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9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EAF8-2EC0-F77C-BD17-23CC9334D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98917-2C09-3EED-8A12-A13EC50B2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B3F9B-4922-C94E-DB33-B115472B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AB2B-F384-B120-E2AE-81FA7E202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75A53-3A3D-3B8F-A50D-2BE0022D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54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FC1A4-1035-9133-19D6-654E8654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C4919-0003-798A-DBA5-2E66E474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826A5-C34E-1AE2-1035-0E1A4F3E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67434-C867-87CF-AB09-92E1FDDE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B8146-08CC-E2D9-3157-355C12DF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2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15B3-9265-F869-9D67-CFD07D475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0D71A-0847-018D-D301-2B1FF9F26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50624-9BEE-29AC-571C-5464E382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FBCE0-3754-CB68-2ECA-149B02EA9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7C765-13A9-51D8-F58B-C9DEE625D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5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E10D-B4F8-E5DF-0463-4C984337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9F8EC-0878-3F7F-C347-6297F9935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522C7-7B58-4F91-4C5E-B8CFC7771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C78D9-CF2F-7E69-F8F6-797DBEDF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FEA7C-A0F8-21D3-9E83-D02094BD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84373-6C5C-41C4-0663-5EA2A04C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94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B6BC-25B8-31F6-7750-9180B100E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01263-7009-760D-E73B-BAD106F67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E7155-FA57-EF8E-013F-E1F26DAD5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7BBDA-4DDD-C0F8-1D69-0CA522AD4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A1ED24-B188-71B9-07E5-074B7C255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69581E-4346-8302-D1DF-0E05755D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81E6C7-4AC1-E20C-9337-3694912A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C9FA7-226D-67B4-40FD-132BBFAE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18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19EDD-3516-7182-28DC-FCC5C2915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258D29-CDDF-24D6-3051-9003EAB0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220C7-EEC6-0516-E62D-E414C73E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1A853-FC20-74FA-4001-6769DB553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99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01A1F-96DF-5B86-ABE9-DDC1350E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FE3574-7D51-6837-B3F7-7CEB7181D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067D3-5E4C-BF2B-EC5B-E5233C38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86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6715D-C97D-2D89-3716-FB3CD71A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1C473-A5EC-D600-14EB-67E5ADBD3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B82D8-E8C9-DDDC-3CD8-381940BC2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C3665-25E9-83EB-BD4D-68920CC2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59B59-74A3-777D-66B8-80E3136F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A3E16-D4DA-2252-261A-E916EB1E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9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8692-3CF0-FA5E-A3D9-50B70B2E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A1460-8607-27DD-D42E-109DC9F59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40552-80AC-743A-FA86-71181B5DC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A426D-8E55-BB3E-9082-2D5628E2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AF139-A7B6-E5A2-4785-CF69F606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6227D-11DB-C917-44AF-41ED2438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0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294C7-9780-B441-F0C1-50587D39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64485-248B-DF58-91A9-5DC9B1A98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C2C98-1E2C-8EFB-06E9-362C5AFB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36ACF-1E9E-115A-54FE-98843F61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E5DF1-4937-4BDF-1DD4-2C3704A5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92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454E7-100E-72B8-0397-6DA95F5A8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4E3E3-1D92-5F3A-6A9A-11FE5724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A126A-E583-A3DC-F6C2-645B6AE2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DF563-4542-3613-6009-1EBBC0811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B5B4F-6988-7F87-E771-E96FB9DF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9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8F226-2076-E490-D03C-8B6BDB31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5EBB3-8ECE-1E3F-A5E8-F573B4FE9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6CB0C-CF1C-AD7B-9511-56F42B66C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6232-B1F5-45D2-BCE5-B5818A05E24D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38A7B-5F3F-8D51-4281-4135D5429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21257-5031-C152-9CDA-3E82F8BBF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E31B-7808-4C3D-855F-07467736F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2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Tigers East Alpines East</a:t>
            </a:r>
            <a:br>
              <a:rPr lang="en-US" sz="4800" b="1" dirty="0"/>
            </a:br>
            <a:r>
              <a:rPr lang="en-US" sz="4800" b="1" dirty="0"/>
              <a:t>Board of Directors</a:t>
            </a:r>
            <a:br>
              <a:rPr lang="en-US" sz="4800" b="1" dirty="0"/>
            </a:br>
            <a:r>
              <a:rPr lang="en-US" sz="4800" b="1" dirty="0"/>
              <a:t>Semi-Annual Conference</a:t>
            </a:r>
            <a:br>
              <a:rPr lang="en-US" sz="4800" b="1" dirty="0"/>
            </a:br>
            <a:r>
              <a:rPr lang="en-US" sz="4800" b="1" dirty="0"/>
              <a:t>Feb 5, 2023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4EA270-39C9-E860-DFD9-C3A8BF56857E}"/>
              </a:ext>
            </a:extLst>
          </p:cNvPr>
          <p:cNvSpPr txBox="1"/>
          <p:nvPr/>
        </p:nvSpPr>
        <p:spPr>
          <a:xfrm>
            <a:off x="2514600" y="381000"/>
            <a:ext cx="4127064" cy="1109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Facebook</a:t>
            </a:r>
          </a:p>
          <a:p>
            <a:pPr algn="ctr" defTabSz="685800"/>
            <a:r>
              <a:rPr lang="en-US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Total membership 1025</a:t>
            </a:r>
          </a:p>
          <a:p>
            <a:pPr defTabSz="685800"/>
            <a:endParaRPr lang="en-US" sz="1013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E39239-FCA1-8D22-AFCE-F1C606D1D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21292"/>
              </p:ext>
            </p:extLst>
          </p:nvPr>
        </p:nvGraphicFramePr>
        <p:xfrm>
          <a:off x="1866900" y="1490984"/>
          <a:ext cx="2514600" cy="281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024">
                  <a:extLst>
                    <a:ext uri="{9D8B030D-6E8A-4147-A177-3AD203B41FA5}">
                      <a16:colId xmlns:a16="http://schemas.microsoft.com/office/drawing/2014/main" val="3242121930"/>
                    </a:ext>
                  </a:extLst>
                </a:gridCol>
                <a:gridCol w="1028576">
                  <a:extLst>
                    <a:ext uri="{9D8B030D-6E8A-4147-A177-3AD203B41FA5}">
                      <a16:colId xmlns:a16="http://schemas.microsoft.com/office/drawing/2014/main" val="1661116908"/>
                    </a:ext>
                  </a:extLst>
                </a:gridCol>
              </a:tblGrid>
              <a:tr h="520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 countries</a:t>
                      </a: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267641811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United States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803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648547023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United Kingdom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115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856887809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Canada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727163678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Australia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339275197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South Africa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1C1E2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360615059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979A43-C9F1-35BC-2083-ECD2DDCEA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190098"/>
              </p:ext>
            </p:extLst>
          </p:nvPr>
        </p:nvGraphicFramePr>
        <p:xfrm>
          <a:off x="4618740" y="1490984"/>
          <a:ext cx="2658360" cy="2710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110">
                  <a:extLst>
                    <a:ext uri="{9D8B030D-6E8A-4147-A177-3AD203B41FA5}">
                      <a16:colId xmlns:a16="http://schemas.microsoft.com/office/drawing/2014/main" val="3242121930"/>
                    </a:ext>
                  </a:extLst>
                </a:gridCol>
                <a:gridCol w="910250">
                  <a:extLst>
                    <a:ext uri="{9D8B030D-6E8A-4147-A177-3AD203B41FA5}">
                      <a16:colId xmlns:a16="http://schemas.microsoft.com/office/drawing/2014/main" val="1661116908"/>
                    </a:ext>
                  </a:extLst>
                </a:gridCol>
              </a:tblGrid>
              <a:tr h="520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 cities</a:t>
                      </a: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267641811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London, UK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648547023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Melbourne, VIC, Australia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856887809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Sydney, NSW, Australia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1727163678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Ottawa, ON, Canada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339275197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Pompano Beach, FL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C1E21"/>
                          </a:solidFill>
                          <a:effectLst/>
                          <a:latin typeface="Inheri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extLst>
                  <a:ext uri="{0D108BD9-81ED-4DB2-BD59-A6C34878D82A}">
                    <a16:rowId xmlns:a16="http://schemas.microsoft.com/office/drawing/2014/main" val="3606150590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24E0A80-C8DE-25CC-3A1B-C796C7FF0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463835"/>
              </p:ext>
            </p:extLst>
          </p:nvPr>
        </p:nvGraphicFramePr>
        <p:xfrm>
          <a:off x="3200400" y="4457696"/>
          <a:ext cx="2514600" cy="217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09">
                  <a:extLst>
                    <a:ext uri="{9D8B030D-6E8A-4147-A177-3AD203B41FA5}">
                      <a16:colId xmlns:a16="http://schemas.microsoft.com/office/drawing/2014/main" val="2433748343"/>
                    </a:ext>
                  </a:extLst>
                </a:gridCol>
                <a:gridCol w="776091">
                  <a:extLst>
                    <a:ext uri="{9D8B030D-6E8A-4147-A177-3AD203B41FA5}">
                      <a16:colId xmlns:a16="http://schemas.microsoft.com/office/drawing/2014/main" val="934301615"/>
                    </a:ext>
                  </a:extLst>
                </a:gridCol>
              </a:tblGrid>
              <a:tr h="542926">
                <a:tc>
                  <a:txBody>
                    <a:bodyPr/>
                    <a:lstStyle/>
                    <a:p>
                      <a:r>
                        <a:rPr lang="en-US" sz="1400" dirty="0"/>
                        <a:t>Member 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68413408"/>
                  </a:ext>
                </a:extLst>
              </a:tr>
              <a:tr h="542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older than 65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40%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61504535"/>
                  </a:ext>
                </a:extLst>
              </a:tr>
              <a:tr h="542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55-64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28%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232188821"/>
                  </a:ext>
                </a:extLst>
              </a:tr>
              <a:tr h="542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45-54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12%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4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11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3B87E3-B1C4-5694-DC9B-FD04260A0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942" y="380999"/>
            <a:ext cx="5342258" cy="121920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Website: Average Monthly Visitors </a:t>
            </a:r>
            <a:br>
              <a:rPr lang="en-US" sz="3200" b="1" dirty="0"/>
            </a:br>
            <a:r>
              <a:rPr lang="en-US" sz="3200" b="1" dirty="0"/>
              <a:t>Around 8,800 / month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EE1CB5-E9A7-3014-E47D-0982AD978D33}"/>
              </a:ext>
            </a:extLst>
          </p:cNvPr>
          <p:cNvSpPr txBox="1"/>
          <p:nvPr/>
        </p:nvSpPr>
        <p:spPr>
          <a:xfrm>
            <a:off x="1524000" y="2150996"/>
            <a:ext cx="6096000" cy="4097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Home page visitors are about 14% of total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Forums continue to be the top of the link list (about 12% of visitors)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Visitors to </a:t>
            </a: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Carburetor-identification</a:t>
            </a: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 (3.43%) has continued to surpass  </a:t>
            </a: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Cooling the Tiger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(at just </a:t>
            </a: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.83%)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How to restore your seats </a:t>
            </a: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was  #20 (447 hits)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The </a:t>
            </a: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United survey </a:t>
            </a: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786 hits on the survey</a:t>
            </a: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Links to member-based pages is at about 5.4% of total visitors</a:t>
            </a:r>
          </a:p>
          <a:p>
            <a:pPr defTabSz="685800"/>
            <a:endParaRPr lang="en-US" sz="1013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endParaRPr lang="en-US" sz="1013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71938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BB43-7DDD-4F87-B90C-1F78ED298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457200"/>
            <a:ext cx="6172200" cy="857250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  <a:cs typeface="Times New Roman" panose="02020603050405020304" pitchFamily="18" charset="0"/>
              </a:rPr>
              <a:t>Website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C0C46-DA31-4625-87D8-2B99EE2B8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05000"/>
            <a:ext cx="6781800" cy="2836428"/>
          </a:xfrm>
        </p:spPr>
        <p:txBody>
          <a:bodyPr>
            <a:normAutofit/>
          </a:bodyPr>
          <a:lstStyle/>
          <a:p>
            <a:r>
              <a:rPr lang="en-US" sz="2800" dirty="0">
                <a:cs typeface="Times New Roman" panose="02020603050405020304" pitchFamily="18" charset="0"/>
              </a:rPr>
              <a:t>Working to reconnect the images that were disconnected</a:t>
            </a:r>
          </a:p>
          <a:p>
            <a:r>
              <a:rPr lang="en-US" sz="2800" dirty="0">
                <a:cs typeface="Times New Roman" panose="02020603050405020304" pitchFamily="18" charset="0"/>
              </a:rPr>
              <a:t>Worked with Gary Corbett to consider new layout with more visual navigation</a:t>
            </a:r>
          </a:p>
        </p:txBody>
      </p:sp>
    </p:spTree>
    <p:extLst>
      <p:ext uri="{BB962C8B-B14F-4D97-AF65-F5344CB8AC3E}">
        <p14:creationId xmlns:p14="http://schemas.microsoft.com/office/powerpoint/2010/main" val="311271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United 40 Update</a:t>
            </a:r>
          </a:p>
          <a:p>
            <a:r>
              <a:rPr lang="en-US" sz="3600" dirty="0"/>
              <a:t>Three Year Business Plan Committee</a:t>
            </a:r>
          </a:p>
          <a:p>
            <a:r>
              <a:rPr lang="en-US" sz="3600" dirty="0"/>
              <a:t>Donation to </a:t>
            </a:r>
            <a:r>
              <a:rPr lang="en-US" sz="3600" dirty="0" err="1"/>
              <a:t>Rootes</a:t>
            </a:r>
            <a:r>
              <a:rPr lang="en-US" sz="3600" dirty="0"/>
              <a:t> Archive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40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D09FE-495B-4BD0-B419-79D74AC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Venue: Bowling Green, KY</a:t>
            </a:r>
          </a:p>
          <a:p>
            <a:r>
              <a:rPr lang="en-US" dirty="0"/>
              <a:t>Dates: Sep 14-17, 2023 </a:t>
            </a:r>
          </a:p>
          <a:p>
            <a:r>
              <a:rPr lang="en-US" dirty="0"/>
              <a:t>Fee: $185/$210 single $350/$385 couple</a:t>
            </a:r>
          </a:p>
          <a:p>
            <a:pPr lvl="1"/>
            <a:r>
              <a:rPr lang="en-US" dirty="0"/>
              <a:t>Shirts: Tee-$20, Polo-$35 (pending)</a:t>
            </a:r>
          </a:p>
          <a:p>
            <a:r>
              <a:rPr lang="en-US" dirty="0"/>
              <a:t>Host Hotel: Holiday Inn University Plaza</a:t>
            </a:r>
          </a:p>
          <a:p>
            <a:pPr lvl="1"/>
            <a:r>
              <a:rPr lang="en-US" dirty="0"/>
              <a:t>Room Rate $130 incl breakfast. Guaranteed room block=50 rooms/night (200 room nights). 3 days Early arrival/Late departure same rate</a:t>
            </a:r>
          </a:p>
          <a:p>
            <a:pPr lvl="1"/>
            <a:r>
              <a:rPr lang="en-US" dirty="0"/>
              <a:t>Nice Parts Room and Hospitality Suite</a:t>
            </a:r>
          </a:p>
          <a:p>
            <a:pPr lvl="1"/>
            <a:r>
              <a:rPr lang="en-US" dirty="0"/>
              <a:t>More than adequate parking for cars and trailers</a:t>
            </a:r>
          </a:p>
          <a:p>
            <a:pPr lvl="1"/>
            <a:r>
              <a:rPr lang="en-US" dirty="0"/>
              <a:t>$250 rebate for every 10 room nights above 80% of room guarantee (160). If we got usual turn-out it should cover the cost of the public rooms…maybe more.</a:t>
            </a:r>
          </a:p>
          <a:p>
            <a:r>
              <a:rPr lang="en-US" dirty="0"/>
              <a:t>Registration open o/a April 1st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1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40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D09FE-495B-4BD0-B419-79D74AC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/>
              <a:t>Planned Activities</a:t>
            </a:r>
          </a:p>
          <a:p>
            <a:pPr lvl="1"/>
            <a:r>
              <a:rPr lang="en-US" b="1" dirty="0"/>
              <a:t>Thursday:</a:t>
            </a:r>
          </a:p>
          <a:p>
            <a:pPr lvl="2"/>
            <a:r>
              <a:rPr lang="en-US" dirty="0"/>
              <a:t>Track time at National Corvette Museum </a:t>
            </a:r>
            <a:r>
              <a:rPr lang="en-US" dirty="0" err="1"/>
              <a:t>MotorSports</a:t>
            </a:r>
            <a:r>
              <a:rPr lang="en-US" dirty="0"/>
              <a:t> Park…Confirmed. Separate registration thru NCM. $100/4 laps </a:t>
            </a:r>
          </a:p>
          <a:p>
            <a:pPr lvl="1"/>
            <a:r>
              <a:rPr lang="en-US" b="1" dirty="0"/>
              <a:t>Friday: </a:t>
            </a:r>
            <a:r>
              <a:rPr lang="en-US" dirty="0"/>
              <a:t>(Cost incl in Registration)</a:t>
            </a:r>
          </a:p>
          <a:p>
            <a:pPr lvl="2"/>
            <a:r>
              <a:rPr lang="en-US" dirty="0"/>
              <a:t>Scenic AM drive followed by Lunch and tour of National Corvette Museum (NCM)</a:t>
            </a:r>
          </a:p>
          <a:p>
            <a:pPr lvl="2"/>
            <a:r>
              <a:rPr lang="en-US" dirty="0"/>
              <a:t>Welcome Reception/General Membership Meeting/Movie</a:t>
            </a:r>
          </a:p>
          <a:p>
            <a:pPr lvl="1"/>
            <a:r>
              <a:rPr lang="en-US" b="1" dirty="0"/>
              <a:t>Saturday:</a:t>
            </a:r>
            <a:r>
              <a:rPr lang="en-US" dirty="0"/>
              <a:t> (Cost incl in Registration)</a:t>
            </a:r>
          </a:p>
          <a:p>
            <a:pPr lvl="2"/>
            <a:r>
              <a:rPr lang="en-US" dirty="0"/>
              <a:t>Concours: Venue: Fenced in Grassy area adjacent hotel. Boxed lunch delivered to show field</a:t>
            </a:r>
          </a:p>
          <a:p>
            <a:pPr lvl="2"/>
            <a:r>
              <a:rPr lang="en-US" dirty="0"/>
              <a:t>Guest Speaker: Evening presentation. Tom Patton (tentative)</a:t>
            </a:r>
          </a:p>
          <a:p>
            <a:pPr lvl="1"/>
            <a:r>
              <a:rPr lang="en-US" b="1" dirty="0"/>
              <a:t>Sunday:</a:t>
            </a:r>
            <a:r>
              <a:rPr lang="en-US" dirty="0"/>
              <a:t> (Cost incl in Registration fee except Autocross)</a:t>
            </a:r>
          </a:p>
          <a:p>
            <a:pPr lvl="2"/>
            <a:r>
              <a:rPr lang="en-US" dirty="0"/>
              <a:t>Autocross: Piggyback on KYSCCA event confirmed. Separate registration thru Motorsportsreg.com $50/pp</a:t>
            </a:r>
          </a:p>
          <a:p>
            <a:pPr lvl="2"/>
            <a:r>
              <a:rPr lang="en-US" dirty="0"/>
              <a:t>Kart Racing: NCM Motorsports Park</a:t>
            </a:r>
          </a:p>
          <a:p>
            <a:pPr lvl="2"/>
            <a:r>
              <a:rPr lang="en-US" dirty="0"/>
              <a:t>Lanes Auto Museum Nashville</a:t>
            </a:r>
          </a:p>
          <a:p>
            <a:pPr lvl="2"/>
            <a:r>
              <a:rPr lang="en-US" dirty="0"/>
              <a:t>Mammoth Cave Tour</a:t>
            </a:r>
          </a:p>
          <a:p>
            <a:pPr lvl="2"/>
            <a:r>
              <a:rPr lang="en-US" dirty="0"/>
              <a:t>Banquet (Brad Phillips MC tentative: trophies by Joe Parlanti)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12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6200"/>
          </a:xfrm>
        </p:spPr>
        <p:txBody>
          <a:bodyPr>
            <a:noAutofit/>
          </a:bodyPr>
          <a:lstStyle/>
          <a:p>
            <a:r>
              <a:rPr lang="en-US" sz="2400" b="1" dirty="0"/>
              <a:t>United 40 Budget Estimate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EF28BD8-B72C-7191-F278-90E80115F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580" y="3329940"/>
            <a:ext cx="624840" cy="198120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FB29C66-2F10-9937-30A4-4289EC3CC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568339"/>
              </p:ext>
            </p:extLst>
          </p:nvPr>
        </p:nvGraphicFramePr>
        <p:xfrm>
          <a:off x="1905000" y="533400"/>
          <a:ext cx="4876800" cy="6172184"/>
        </p:xfrm>
        <a:graphic>
          <a:graphicData uri="http://schemas.openxmlformats.org/drawingml/2006/table">
            <a:tbl>
              <a:tblPr/>
              <a:tblGrid>
                <a:gridCol w="1781907">
                  <a:extLst>
                    <a:ext uri="{9D8B030D-6E8A-4147-A177-3AD203B41FA5}">
                      <a16:colId xmlns:a16="http://schemas.microsoft.com/office/drawing/2014/main" val="322906529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3788058820"/>
                    </a:ext>
                  </a:extLst>
                </a:gridCol>
                <a:gridCol w="515816">
                  <a:extLst>
                    <a:ext uri="{9D8B030D-6E8A-4147-A177-3AD203B41FA5}">
                      <a16:colId xmlns:a16="http://schemas.microsoft.com/office/drawing/2014/main" val="21336895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146066002"/>
                    </a:ext>
                  </a:extLst>
                </a:gridCol>
                <a:gridCol w="691661">
                  <a:extLst>
                    <a:ext uri="{9D8B030D-6E8A-4147-A177-3AD203B41FA5}">
                      <a16:colId xmlns:a16="http://schemas.microsoft.com/office/drawing/2014/main" val="3085192669"/>
                    </a:ext>
                  </a:extLst>
                </a:gridCol>
                <a:gridCol w="715108">
                  <a:extLst>
                    <a:ext uri="{9D8B030D-6E8A-4147-A177-3AD203B41FA5}">
                      <a16:colId xmlns:a16="http://schemas.microsoft.com/office/drawing/2014/main" val="3707553767"/>
                    </a:ext>
                  </a:extLst>
                </a:gridCol>
              </a:tblGrid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Expenses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KY. Tax =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6.00%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910167"/>
                  </a:ext>
                </a:extLst>
              </a:tr>
              <a:tr h="48162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 ea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#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Tax/Ship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Exp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224408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United dash plaques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$2.50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$104.30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21487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Trophies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44897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Badge Holders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99697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Event Memento-Pub Glass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$864.00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51425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Friday Night Reception all incl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1070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Banquet all incl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$7,500.00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75100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Hosptitality Beverages/Snacks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54889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Corvette Museum Tour/Lunch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197107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Concours Lunch all incl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093821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Autocross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$600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083510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Kart Racing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49904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Lanes Auto Museum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0669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Mammoth Cave Tour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57809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Parts/Reg Room Set Up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40997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 shirts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21628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Golf Shirts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98116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 PayPal Fees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$700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84111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Administrative Supplies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 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55820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Contingency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763944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Budget Expenses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$23,514.00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66793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22263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Registration-Single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$185.00 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$4,625.00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94182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Registration-Couple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$350.00 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$17,500.00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19089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 shirts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$20.00 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30369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golf shirts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$35.00 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$1,400.00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643246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 for Room Minimum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85141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Income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$25,325.00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86154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24463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Expenses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$23,514.00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62811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531191"/>
                  </a:ext>
                </a:extLst>
              </a:tr>
              <a:tr h="1778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Budget Surplus/Deficit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$1,811.00</a:t>
                      </a: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36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11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268E-4F83-AE62-9188-DE505E87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Three Year Business Plan </a:t>
            </a:r>
            <a:r>
              <a:rPr lang="en-US" b="1" dirty="0" err="1"/>
              <a:t>Committe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AEDD6-FBAF-3379-A10F-7F8F29B22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/>
              <a:t>At Board meeting last July Tiger Tom proposed; and the Board approved, the formation of a Three Year Business Plan Committee  (3YPC)</a:t>
            </a:r>
          </a:p>
          <a:p>
            <a:r>
              <a:rPr lang="en-US" dirty="0"/>
              <a:t>Results to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37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7BCD3-C690-90D3-EB3D-8C30E45D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513956" cy="2281354"/>
          </a:xfrm>
        </p:spPr>
        <p:txBody>
          <a:bodyPr>
            <a:normAutofit fontScale="90000"/>
          </a:bodyPr>
          <a:lstStyle/>
          <a:p>
            <a:pPr algn="l"/>
            <a:br>
              <a:rPr lang="en-US" b="1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br>
              <a:rPr lang="en-US" b="1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Three Year Planning Committee </a:t>
            </a:r>
            <a:b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	</a:t>
            </a: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  </a:t>
            </a: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Report</a:t>
            </a:r>
            <a:b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	</a:t>
            </a: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  </a:t>
            </a: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Recommendations</a:t>
            </a:r>
            <a:b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	</a:t>
            </a:r>
            <a:r>
              <a:rPr lang="en-US" dirty="0">
                <a:solidFill>
                  <a:srgbClr val="00206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  BOD Action Plan ?</a:t>
            </a:r>
            <a:endParaRPr lang="en-US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9D60BB8D-9064-0266-8875-260C4D3D49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636" y="55145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45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46237"/>
            <a:ext cx="3810000" cy="45259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0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0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0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E2151092-2E6D-D4A4-47F2-D7D86938D2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590720"/>
            <a:ext cx="2863364" cy="88628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AD313F-7EF1-D4D4-6BB9-C0FECE4F07D6}"/>
              </a:ext>
            </a:extLst>
          </p:cNvPr>
          <p:cNvSpPr txBox="1">
            <a:spLocks/>
          </p:cNvSpPr>
          <p:nvPr/>
        </p:nvSpPr>
        <p:spPr>
          <a:xfrm>
            <a:off x="758466" y="414867"/>
            <a:ext cx="7811703" cy="50292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Three Year Planning Committee</a:t>
            </a:r>
          </a:p>
          <a:p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Membership Criteria: 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Representatives, Officers &amp;  Members across USA &amp; Canada   </a:t>
            </a:r>
          </a:p>
          <a:p>
            <a:pPr marL="342900" lvl="1" indent="0">
              <a:buNone/>
            </a:pPr>
            <a:endParaRPr lang="en-US" sz="18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10 Members: 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 	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 Ehrhart, Facilitator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	Bill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Bulpitt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		Rich Fritz,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Mbr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Eric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Gibeaut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Kevin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Klotzbach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Kerch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McConlogue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RR Ed &amp; Website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Joe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McConlogue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Mbrshp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BOD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Joe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Montecalvo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David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Renia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Ron Stein, Canada Rep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 Three (3) ZOOM calls Oct-Nov  2022 </a:t>
            </a:r>
          </a:p>
        </p:txBody>
      </p:sp>
    </p:spTree>
    <p:extLst>
      <p:ext uri="{BB962C8B-B14F-4D97-AF65-F5344CB8AC3E}">
        <p14:creationId xmlns:p14="http://schemas.microsoft.com/office/powerpoint/2010/main" val="3481027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57200"/>
            <a:ext cx="7886700" cy="52800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MISSION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Identify financially executable practices and procedures TEAE should pursue to better serve the Rootes Marque in North America.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OBJECTIVES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Identify/list the club’s strengths, accomplishments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Identify the club’s weaknesses or needs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Identify opportunities &amp; ideas to pursue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Identify risks, conflicts and threats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PROCESS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Capture thoughts, ideas, opinions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Develop actionable opportunities &amp; ideas to pursue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- Develop actionable plan the BOD can execute</a:t>
            </a: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7431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90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3400"/>
            <a:ext cx="78867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2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Three-Year Planning Committee recommends the Board of Directors pursue the suggestions that follow. </a:t>
            </a:r>
            <a:r>
              <a:rPr lang="en-US" u="sng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will require engaging others with leadership skills to execute and committees to be formed.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Planning Committee should be consulted for recommendations. 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436" y="55145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4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743120"/>
            <a:ext cx="2863364" cy="88628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5" y="381000"/>
            <a:ext cx="6991350" cy="53297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900"/>
              </a:spcBef>
              <a:buNone/>
            </a:pPr>
            <a:r>
              <a:rPr lang="en-US" sz="3800" b="1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3PC   RECOMMENDATIONS</a:t>
            </a:r>
          </a:p>
          <a:p>
            <a:pPr marL="0" indent="0" algn="ctr">
              <a:lnSpc>
                <a:spcPct val="107000"/>
              </a:lnSpc>
              <a:spcBef>
                <a:spcPts val="900"/>
              </a:spcBef>
              <a:buNone/>
            </a:pPr>
            <a:endParaRPr lang="en-US" sz="825" b="1" u="sng" kern="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12863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</a:p>
          <a:p>
            <a:pPr marL="1312863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FORUM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 TECH SESSIONS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TAC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SHOP LISTS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C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 REPRESENTATIVES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BRANDING / MARKETING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CLUB OPERATIONS</a:t>
            </a:r>
          </a:p>
          <a:p>
            <a:pPr marL="1312863" indent="0">
              <a:spcBef>
                <a:spcPts val="0"/>
              </a:spcBef>
              <a:spcAft>
                <a:spcPts val="225"/>
              </a:spcAft>
              <a:buNone/>
            </a:pP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 INITIATIVES</a:t>
            </a:r>
          </a:p>
        </p:txBody>
      </p:sp>
    </p:spTree>
    <p:extLst>
      <p:ext uri="{BB962C8B-B14F-4D97-AF65-F5344CB8AC3E}">
        <p14:creationId xmlns:p14="http://schemas.microsoft.com/office/powerpoint/2010/main" val="2311534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743120"/>
            <a:ext cx="2863364" cy="88628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8200"/>
            <a:ext cx="7886700" cy="45940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3 PC COMMITTEE RECOMENDS the BOD approve the following: 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(As described in (21 Nov 2022) report submitted to BOD)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Amend Bylaws; </a:t>
            </a:r>
          </a:p>
          <a:p>
            <a:pPr lvl="2"/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Article X (Regional Reps)</a:t>
            </a:r>
          </a:p>
          <a:p>
            <a:pPr lvl="2"/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Article XIV (Financial)</a:t>
            </a:r>
          </a:p>
          <a:p>
            <a:pPr lvl="2"/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Remove Policy &amp; Procedures and create BOD approved P &amp; P</a:t>
            </a:r>
          </a:p>
          <a:p>
            <a:pPr marL="685800" lvl="2" indent="0">
              <a:buNone/>
            </a:pPr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</a:t>
            </a:r>
          </a:p>
          <a:p>
            <a:pPr marL="45244" lvl="2" indent="0">
              <a:buNone/>
            </a:pPr>
            <a:r>
              <a:rPr lang="en-US" sz="2700" b="1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</a:t>
            </a:r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$5 Discount for 1</a:t>
            </a:r>
            <a:r>
              <a:rPr lang="en-US" sz="2100" baseline="30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st</a:t>
            </a:r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 year electronic subscribers</a:t>
            </a:r>
          </a:p>
          <a:p>
            <a:pPr marL="216694" lvl="2"/>
            <a:endParaRPr lang="en-US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216694" lvl="2"/>
            <a:endParaRPr lang="en-US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216694" lvl="2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71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819320"/>
            <a:ext cx="2863364" cy="88628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94" y="228601"/>
            <a:ext cx="8515351" cy="577215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9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 board approve the formation of: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endParaRPr lang="en-US" sz="225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standing committee of members to maintain a club presence on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Facebook.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endParaRPr lang="en-US" sz="127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A standing committee of members to produce technical videos.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endParaRPr lang="en-US" sz="127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buAutoNum type="arabicPeriod" startAt="3"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committee to make recommendations with regard to the Wally Smith and Keith Porter awards.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endParaRPr lang="en-US" sz="127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4"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expansion of TAC activities by TEAE.</a:t>
            </a: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4"/>
            </a:pPr>
            <a:endParaRPr lang="en-US" sz="112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5"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 of a regalia plan including a plan for any seed money required.</a:t>
            </a: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5"/>
            </a:pPr>
            <a:endParaRPr lang="en-US" sz="112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6"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volunteer should be sought to investigate qualifications for 501 (c)3 tax status.</a:t>
            </a:r>
          </a:p>
          <a:p>
            <a:pPr marL="728663" lvl="1" indent="-385763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AutoNum type="arabicPeriod" startAt="6"/>
            </a:pPr>
            <a:endParaRPr lang="en-US" sz="1125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4538" lvl="1" indent="-401638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 Approval to investigate options altering club logo &amp; name to </a:t>
            </a:r>
            <a:b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de-emphasize EAST 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47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34" y="1600200"/>
            <a:ext cx="7886700" cy="3673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(Continued) Recommend board approve the formation of: </a:t>
            </a:r>
          </a:p>
          <a:p>
            <a:pPr marL="0" indent="0">
              <a:buNone/>
            </a:pPr>
            <a:endParaRPr lang="en-US" sz="135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7338" indent="-287338">
              <a:buNone/>
            </a:pPr>
            <a:r>
              <a:rPr lang="en-US" sz="190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Move that the board support  the goals of the organization to include </a:t>
            </a:r>
            <a:r>
              <a:rPr lang="en-US" sz="1900" u="sng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expansion</a:t>
            </a:r>
            <a:r>
              <a:rPr lang="en-US" sz="190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membership to include owners of not only Tigers and Alpines but all </a:t>
            </a:r>
            <a:r>
              <a:rPr lang="en-US" sz="1900" dirty="0" err="1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Rootes</a:t>
            </a:r>
            <a:r>
              <a:rPr lang="en-US" sz="190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vehicles, and members </a:t>
            </a:r>
            <a:r>
              <a:rPr lang="en-US" sz="1900" u="sng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only the eastern US but throughout North America.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71500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67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3263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95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ACTION PLAN  ?</a:t>
            </a:r>
          </a:p>
          <a:p>
            <a:pPr marL="0" indent="0" algn="ctr">
              <a:buNone/>
            </a:pPr>
            <a:endParaRPr lang="en-US" sz="27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n-US" sz="495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Who does what ???</a:t>
            </a: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836" y="55145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76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14400"/>
            <a:ext cx="8402253" cy="44958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Facebook Standing Committee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Forum Moderator</a:t>
            </a:r>
          </a:p>
          <a:p>
            <a:pPr marL="457200" indent="-457200">
              <a:buFont typeface="Wingdings 2" panose="05020102010507070707" pitchFamily="18" charset="2"/>
              <a:buChar char="P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Standing Committee to produce On-Line Technical Videos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Wally Smith and Keith Porter award review committee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TAC TEAE initiative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Regalia Plan 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5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01(c)3 initiative volunteer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Shop List coordinator</a:t>
            </a:r>
          </a:p>
          <a:p>
            <a:pPr marL="457200" indent="-457200">
              <a:buNone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Website technical content organization &amp; content access?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6669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96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90600"/>
            <a:ext cx="7886700" cy="4343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kern="0" dirty="0">
                <a:solidFill>
                  <a:schemeClr val="tx2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Rep: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A.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Periodic conference/Zoom call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B. Promote  BASH initiative  </a:t>
            </a:r>
          </a:p>
          <a:p>
            <a:pPr marL="914400" indent="-914400">
              <a:buNone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Financials, Review &amp; adopt proposals</a:t>
            </a:r>
          </a:p>
          <a:p>
            <a:pPr marL="0" indent="0">
              <a:buNone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Club Operations: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A. Succession Planning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B. Bylaws- Policy &amp; Procedures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51452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8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July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57200"/>
            <a:ext cx="7886700" cy="50038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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Leadership Initiatives: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A. Expand BOD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B.  Marque Authority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C. Target Western membership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D. Recruit Members to assist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E. United’s in Mid-West and West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F.  Pursue 501(c) 3 Status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G. Legacy Awards review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636" y="5638800"/>
            <a:ext cx="2863364" cy="88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965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2121" y="2305877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			</a:t>
            </a:r>
            <a:r>
              <a:rPr lang="en-US" sz="6000" i="1" dirty="0">
                <a:solidFill>
                  <a:schemeClr val="accent1">
                    <a:lumMod val="50000"/>
                  </a:schemeClr>
                </a:solidFill>
                <a:latin typeface="Modern Love" panose="04090805081005020601" pitchFamily="82" charset="0"/>
              </a:rPr>
              <a:t>LET’S   ROLL </a:t>
            </a:r>
          </a:p>
          <a:p>
            <a:pPr marL="0" indent="0">
              <a:buNone/>
            </a:pPr>
            <a:endParaRPr lang="en-US" sz="27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27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FD5FAEF-5491-3E27-6A18-E18E591E6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974580"/>
            <a:ext cx="2863364" cy="8862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71E1AF-DC44-F670-CB6E-FD3C6B1F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535" y="3614889"/>
            <a:ext cx="2455238" cy="17286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C8CCEC-D8A0-0749-D551-BCB299970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533150" y="3614888"/>
            <a:ext cx="1918887" cy="172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55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EF2A11-D53A-47C7-B84D-FFE1A5052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Donation to </a:t>
            </a:r>
            <a:r>
              <a:rPr lang="en-US" b="1" dirty="0" err="1"/>
              <a:t>Rootes</a:t>
            </a:r>
            <a:r>
              <a:rPr lang="en-US" b="1" dirty="0"/>
              <a:t> Archive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352083-35D9-40BF-B5EE-B86993D1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Solicitation from </a:t>
            </a:r>
            <a:r>
              <a:rPr lang="en-US" dirty="0" err="1"/>
              <a:t>Rootes</a:t>
            </a:r>
            <a:r>
              <a:rPr lang="en-US" dirty="0"/>
              <a:t> Archive Jan 2021</a:t>
            </a:r>
          </a:p>
          <a:p>
            <a:r>
              <a:rPr lang="en-US" dirty="0"/>
              <a:t>Board voted in Feb and July 2021 to postpone decision on any donation pending budget developments</a:t>
            </a:r>
          </a:p>
          <a:p>
            <a:r>
              <a:rPr lang="en-US" dirty="0"/>
              <a:t>Do we want to donate this year?</a:t>
            </a:r>
          </a:p>
          <a:p>
            <a:r>
              <a:rPr lang="en-US" dirty="0"/>
              <a:t>Discussion/Motion/Vote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United 41 (2024)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1179-A215-279B-D148-FAB068AC7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41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A809B-0595-3635-B205-85C64B461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5962"/>
            <a:ext cx="8458200" cy="56848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Robert </a:t>
            </a:r>
            <a:r>
              <a:rPr lang="en-US" dirty="0" err="1"/>
              <a:t>Jaarsma</a:t>
            </a:r>
            <a:r>
              <a:rPr lang="en-US" dirty="0"/>
              <a:t> has agreed to lead the planning for a New England United for 2024</a:t>
            </a:r>
          </a:p>
          <a:p>
            <a:r>
              <a:rPr lang="en-US" dirty="0"/>
              <a:t>Robert reports that West Lebanon, NH has everything we need and he has done preliminary research</a:t>
            </a:r>
          </a:p>
          <a:p>
            <a:pPr lvl="1"/>
            <a:r>
              <a:rPr lang="en-US" dirty="0"/>
              <a:t>Fireside Inn host hotel (Intersection of I-91 &amp; I-89)</a:t>
            </a:r>
          </a:p>
          <a:p>
            <a:pPr lvl="1"/>
            <a:r>
              <a:rPr lang="en-US" dirty="0"/>
              <a:t>Plenty choices for concours venue</a:t>
            </a:r>
          </a:p>
          <a:p>
            <a:pPr lvl="1"/>
            <a:r>
              <a:rPr lang="en-US" dirty="0"/>
              <a:t>Many scenic drives available</a:t>
            </a:r>
          </a:p>
          <a:p>
            <a:pPr lvl="1"/>
            <a:r>
              <a:rPr lang="en-US" dirty="0"/>
              <a:t>Preliminary contact with NHSCCA about autocross favorable for piggyback event</a:t>
            </a:r>
          </a:p>
          <a:p>
            <a:r>
              <a:rPr lang="en-US" dirty="0"/>
              <a:t>Scheduling options</a:t>
            </a:r>
          </a:p>
          <a:p>
            <a:pPr lvl="1"/>
            <a:r>
              <a:rPr lang="en-US" dirty="0"/>
              <a:t>Early October to take advantage of fall colors</a:t>
            </a:r>
          </a:p>
          <a:p>
            <a:pPr lvl="1"/>
            <a:r>
              <a:rPr lang="en-US" dirty="0"/>
              <a:t>Same weekend (Mid-Sep) as British Invasion in Stowe, VT</a:t>
            </a:r>
          </a:p>
          <a:p>
            <a:pPr marL="457200" lvl="1" indent="0">
              <a:buNone/>
            </a:pPr>
            <a:r>
              <a:rPr lang="en-US" dirty="0"/>
              <a:t>     (1 </a:t>
            </a:r>
            <a:r>
              <a:rPr lang="en-US" dirty="0" err="1"/>
              <a:t>hr</a:t>
            </a:r>
            <a:r>
              <a:rPr lang="en-US" dirty="0"/>
              <a:t> 15 min drive)</a:t>
            </a:r>
          </a:p>
          <a:p>
            <a:r>
              <a:rPr lang="en-US" dirty="0"/>
              <a:t>Recommend continued planning and presentation for approval at summer </a:t>
            </a:r>
            <a:r>
              <a:rPr lang="en-US" dirty="0" err="1"/>
              <a:t>BoD</a:t>
            </a:r>
            <a:r>
              <a:rPr lang="en-US" dirty="0"/>
              <a:t> Meeting.</a:t>
            </a:r>
          </a:p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668072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D0D89-4DE4-4A04-AA4D-315E04F52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380151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14400"/>
            <a:ext cx="7731930" cy="575021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40185C2-0F91-4CD5-B7DC-C484E311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367443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638800" y="5257800"/>
            <a:ext cx="990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447800"/>
            <a:ext cx="1018120" cy="3292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914400"/>
            <a:ext cx="7620000" cy="566108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0331668-7B35-42C9-8B4A-647EF0AC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28" y="914400"/>
            <a:ext cx="7599572" cy="5651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41E040-4024-4E0F-8FFA-1C8C26451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2019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4384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r>
              <a:rPr lang="en-US" sz="4400" b="1" dirty="0"/>
              <a:t>Rob Harter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7126"/>
          </a:xfrm>
        </p:spPr>
        <p:txBody>
          <a:bodyPr/>
          <a:lstStyle/>
          <a:p>
            <a:r>
              <a:rPr lang="en-US" b="1" dirty="0"/>
              <a:t>Annual Profit/Loss Comparison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01000" cy="2906301"/>
          </a:xfrm>
        </p:spPr>
        <p:txBody>
          <a:bodyPr>
            <a:noAutofit/>
          </a:bodyPr>
          <a:lstStyle/>
          <a:p>
            <a:r>
              <a:rPr lang="en-US" dirty="0"/>
              <a:t>2021 - </a:t>
            </a:r>
            <a:r>
              <a:rPr lang="en-US" b="1" dirty="0"/>
              <a:t>$1,080.49 </a:t>
            </a:r>
            <a:r>
              <a:rPr lang="en-US" dirty="0"/>
              <a:t>(would be roughly </a:t>
            </a:r>
            <a:r>
              <a:rPr lang="en-US" dirty="0">
                <a:solidFill>
                  <a:srgbClr val="FF0000"/>
                </a:solidFill>
              </a:rPr>
              <a:t>($2,619.40) without</a:t>
            </a:r>
            <a:r>
              <a:rPr lang="en-US" dirty="0"/>
              <a:t> SUNI profit)</a:t>
            </a:r>
          </a:p>
          <a:p>
            <a:r>
              <a:rPr lang="en-US" dirty="0"/>
              <a:t>2020 - </a:t>
            </a:r>
            <a:r>
              <a:rPr lang="en-US" b="1" dirty="0"/>
              <a:t>$328.07  </a:t>
            </a:r>
            <a:r>
              <a:rPr lang="en-US" dirty="0"/>
              <a:t>(would be roughly </a:t>
            </a:r>
            <a:r>
              <a:rPr lang="en-US" dirty="0">
                <a:solidFill>
                  <a:srgbClr val="FF0000"/>
                </a:solidFill>
              </a:rPr>
              <a:t>($2,640.67) </a:t>
            </a:r>
            <a:r>
              <a:rPr lang="en-US" dirty="0"/>
              <a:t>if we didn’t get United refund or United financials)</a:t>
            </a:r>
          </a:p>
          <a:p>
            <a:r>
              <a:rPr lang="en-US" dirty="0"/>
              <a:t>2019 – </a:t>
            </a:r>
            <a:r>
              <a:rPr lang="en-US" b="1" dirty="0">
                <a:solidFill>
                  <a:srgbClr val="FF0000"/>
                </a:solidFill>
              </a:rPr>
              <a:t>($2,743.13)</a:t>
            </a:r>
          </a:p>
          <a:p>
            <a:r>
              <a:rPr lang="en-US" dirty="0"/>
              <a:t>2018 – </a:t>
            </a:r>
            <a:r>
              <a:rPr lang="en-US" b="1" dirty="0">
                <a:solidFill>
                  <a:srgbClr val="FF0000"/>
                </a:solidFill>
              </a:rPr>
              <a:t>($1,878.22)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4100" y="5276671"/>
            <a:ext cx="6930614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Negative Trend based on Membership vs. Newsletter, but Newsletter is “The Quality Product” wanted by all Members </a:t>
            </a:r>
          </a:p>
        </p:txBody>
      </p:sp>
    </p:spTree>
    <p:extLst>
      <p:ext uri="{BB962C8B-B14F-4D97-AF65-F5344CB8AC3E}">
        <p14:creationId xmlns:p14="http://schemas.microsoft.com/office/powerpoint/2010/main" val="98185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796" y="381001"/>
          <a:ext cx="8382003" cy="5334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5963">
                  <a:extLst>
                    <a:ext uri="{9D8B030D-6E8A-4147-A177-3AD203B41FA5}">
                      <a16:colId xmlns:a16="http://schemas.microsoft.com/office/drawing/2014/main" val="4206589746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1488813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964359087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17425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302191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242784717"/>
                    </a:ext>
                  </a:extLst>
                </a:gridCol>
              </a:tblGrid>
              <a:tr h="41030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 Year Summary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1540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0494244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Starting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22281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20553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17660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17988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19068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3110680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Ending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20553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19234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17873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15974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23061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098891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675045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Membership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17090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15831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16158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15930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16398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882701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Newsletter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20447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20062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15708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16679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16298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9074265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-3357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-4231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-749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437443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652182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SUNI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3699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279161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United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7524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3096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4355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124612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848760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RAC Donations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92842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796" y="5867400"/>
            <a:ext cx="8382003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Thanks for letting me be Treasurer for 5 years, </a:t>
            </a:r>
          </a:p>
          <a:p>
            <a:pPr algn="ctr"/>
            <a:r>
              <a:rPr lang="en-US" sz="2400" dirty="0"/>
              <a:t>We welcome: Steve Murphy</a:t>
            </a:r>
          </a:p>
        </p:txBody>
      </p:sp>
    </p:spTree>
    <p:extLst>
      <p:ext uri="{BB962C8B-B14F-4D97-AF65-F5344CB8AC3E}">
        <p14:creationId xmlns:p14="http://schemas.microsoft.com/office/powerpoint/2010/main" val="331280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Membership Breakdown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/>
              <a:t>509 members</a:t>
            </a:r>
          </a:p>
          <a:p>
            <a:pPr lvl="1"/>
            <a:r>
              <a:rPr lang="en-US" sz="2200" dirty="0"/>
              <a:t>In 2022:</a:t>
            </a:r>
          </a:p>
          <a:p>
            <a:pPr lvl="2"/>
            <a:r>
              <a:rPr lang="en-US" sz="2200" dirty="0"/>
              <a:t>35 new members joined</a:t>
            </a:r>
          </a:p>
          <a:p>
            <a:pPr lvl="2"/>
            <a:r>
              <a:rPr lang="en-US" sz="2200" dirty="0"/>
              <a:t>47 memberships lapsed</a:t>
            </a:r>
          </a:p>
          <a:p>
            <a:pPr lvl="2"/>
            <a:r>
              <a:rPr lang="en-US" sz="2200" dirty="0"/>
              <a:t>Net change -12</a:t>
            </a:r>
          </a:p>
          <a:p>
            <a:r>
              <a:rPr lang="en-US" sz="2600" b="1" dirty="0"/>
              <a:t>Newsletter selection</a:t>
            </a:r>
          </a:p>
          <a:p>
            <a:pPr lvl="1"/>
            <a:r>
              <a:rPr lang="en-US" sz="2200" dirty="0"/>
              <a:t>198 electronic (incl 30 Canadian)</a:t>
            </a:r>
          </a:p>
          <a:p>
            <a:pPr lvl="1"/>
            <a:r>
              <a:rPr lang="en-US" sz="2200" dirty="0"/>
              <a:t>311 printed (incl 3 lifetime, 8 </a:t>
            </a:r>
            <a:r>
              <a:rPr lang="en-US" sz="2200" dirty="0" err="1"/>
              <a:t>intl</a:t>
            </a:r>
            <a:r>
              <a:rPr lang="en-US" sz="2200" dirty="0"/>
              <a:t>)</a:t>
            </a:r>
          </a:p>
          <a:p>
            <a:pPr lvl="1"/>
            <a:r>
              <a:rPr lang="en-US" sz="2200" dirty="0"/>
              <a:t>Change is 1.6% toward electronic</a:t>
            </a:r>
          </a:p>
          <a:p>
            <a:r>
              <a:rPr lang="en-US" sz="2600" b="1" dirty="0"/>
              <a:t>Dues payment</a:t>
            </a:r>
          </a:p>
          <a:p>
            <a:pPr lvl="1"/>
            <a:r>
              <a:rPr lang="en-US" sz="2200" dirty="0"/>
              <a:t>32% pay by check </a:t>
            </a:r>
          </a:p>
          <a:p>
            <a:pPr lvl="1"/>
            <a:r>
              <a:rPr lang="en-US" sz="2200" dirty="0"/>
              <a:t>68% pay by credit card</a:t>
            </a:r>
          </a:p>
          <a:p>
            <a:pPr lvl="1"/>
            <a:r>
              <a:rPr lang="en-US" sz="2200" dirty="0"/>
              <a:t>Change is 4% toward credit cards</a:t>
            </a:r>
          </a:p>
          <a:p>
            <a:pPr lvl="2"/>
            <a:r>
              <a:rPr lang="en-US" sz="2200" dirty="0"/>
              <a:t>58% by PayPal and 42% by Stripe (13% change toward Stripe)</a:t>
            </a:r>
          </a:p>
          <a:p>
            <a:r>
              <a:rPr lang="en-US" sz="2600" b="1" dirty="0" err="1"/>
              <a:t>Misc</a:t>
            </a:r>
            <a:r>
              <a:rPr lang="en-US" sz="2600" b="1" dirty="0"/>
              <a:t> Data</a:t>
            </a:r>
          </a:p>
          <a:p>
            <a:pPr lvl="1"/>
            <a:r>
              <a:rPr lang="en-US" sz="2200" dirty="0"/>
              <a:t>70 members (14%) use auto-renewal</a:t>
            </a:r>
          </a:p>
          <a:p>
            <a:pPr lvl="1"/>
            <a:r>
              <a:rPr lang="en-US" sz="2200" dirty="0"/>
              <a:t>22 members (4%) have not provided an email address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5720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067C8C2-A0EB-D715-AA1E-7342A832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681557"/>
              </p:ext>
            </p:extLst>
          </p:nvPr>
        </p:nvGraphicFramePr>
        <p:xfrm>
          <a:off x="685800" y="1219200"/>
          <a:ext cx="4221958" cy="4495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47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Month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No. of Pages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Monthly  Cost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January</a:t>
                      </a:r>
                    </a:p>
                  </a:txBody>
                  <a:tcPr marL="51435" marR="51435" marT="25718" marB="25718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12</a:t>
                      </a:r>
                    </a:p>
                  </a:txBody>
                  <a:tcPr marL="51435" marR="51435" marT="25718" marB="25718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$ 1194*</a:t>
                      </a:r>
                    </a:p>
                  </a:txBody>
                  <a:tcPr marL="51435" marR="51435" marT="25718" marB="25718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February</a:t>
                      </a:r>
                    </a:p>
                  </a:txBody>
                  <a:tcPr marL="51435" marR="51435" marT="25718" marB="2571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12</a:t>
                      </a:r>
                    </a:p>
                  </a:txBody>
                  <a:tcPr marL="51435" marR="51435" marT="25718" marB="2571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$ 1087</a:t>
                      </a:r>
                    </a:p>
                  </a:txBody>
                  <a:tcPr marL="51435" marR="51435" marT="25718" marB="2571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March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$ 1177*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47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April 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$ 1177*</a:t>
                      </a:r>
                    </a:p>
                    <a:p>
                      <a:pPr algn="ctr"/>
                      <a:endParaRPr lang="en-US" sz="1400" b="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May </a:t>
                      </a:r>
                    </a:p>
                  </a:txBody>
                  <a:tcPr marL="51435" marR="51435" marT="25718" marB="25718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32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$ 2388 </a:t>
                      </a:r>
                      <a:r>
                        <a:rPr lang="en-US" sz="1400" b="0" dirty="0">
                          <a:latin typeface="Century Schoolbook" panose="02040604050505020304" pitchFamily="18" charset="0"/>
                        </a:rPr>
                        <a:t>†</a:t>
                      </a:r>
                      <a:endParaRPr lang="en-US" sz="1400" b="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June</a:t>
                      </a:r>
                    </a:p>
                  </a:txBody>
                  <a:tcPr marL="51435" marR="51435" marT="25718" marB="25718"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July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$ 1535 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August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$ 1553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September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$ 1560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October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$ 1563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November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20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$ 1829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December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$ 1091* 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2022 total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 ~  $ 16,154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CDDC6AF-C6D6-EEA4-0DD7-98C411F45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056249"/>
              </p:ext>
            </p:extLst>
          </p:nvPr>
        </p:nvGraphicFramePr>
        <p:xfrm>
          <a:off x="5207000" y="1179728"/>
          <a:ext cx="2971800" cy="2125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205">
                  <a:extLst>
                    <a:ext uri="{9D8B030D-6E8A-4147-A177-3AD203B41FA5}">
                      <a16:colId xmlns:a16="http://schemas.microsoft.com/office/drawing/2014/main" val="3291903691"/>
                    </a:ext>
                  </a:extLst>
                </a:gridCol>
                <a:gridCol w="887595">
                  <a:extLst>
                    <a:ext uri="{9D8B030D-6E8A-4147-A177-3AD203B41FA5}">
                      <a16:colId xmlns:a16="http://schemas.microsoft.com/office/drawing/2014/main" val="1523772149"/>
                    </a:ext>
                  </a:extLst>
                </a:gridCol>
              </a:tblGrid>
              <a:tr h="40985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Estimate cost 12 issues/year</a:t>
                      </a: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95084972"/>
                  </a:ext>
                </a:extLst>
              </a:tr>
              <a:tr h="409850">
                <a:tc>
                  <a:txBody>
                    <a:bodyPr/>
                    <a:lstStyle/>
                    <a:p>
                      <a:r>
                        <a:rPr lang="en-US" sz="1400" dirty="0"/>
                        <a:t>Average pages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16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571436290"/>
                  </a:ext>
                </a:extLst>
              </a:tr>
              <a:tr h="409850">
                <a:tc>
                  <a:txBody>
                    <a:bodyPr/>
                    <a:lstStyle/>
                    <a:p>
                      <a:r>
                        <a:rPr lang="en-US" sz="1400" dirty="0"/>
                        <a:t>Cost for 16 pages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$ 1,550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72811499"/>
                  </a:ext>
                </a:extLst>
              </a:tr>
              <a:tr h="486322">
                <a:tc>
                  <a:txBody>
                    <a:bodyPr/>
                    <a:lstStyle/>
                    <a:p>
                      <a:r>
                        <a:rPr lang="en-US" sz="1400" dirty="0"/>
                        <a:t>Annual cost 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$ 18,600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125865860"/>
                  </a:ext>
                </a:extLst>
              </a:tr>
              <a:tr h="40985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755573055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27550144-549E-5351-F754-0C768A676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84325"/>
              </p:ext>
            </p:extLst>
          </p:nvPr>
        </p:nvGraphicFramePr>
        <p:xfrm>
          <a:off x="5257800" y="3476624"/>
          <a:ext cx="2971800" cy="223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736">
                  <a:extLst>
                    <a:ext uri="{9D8B030D-6E8A-4147-A177-3AD203B41FA5}">
                      <a16:colId xmlns:a16="http://schemas.microsoft.com/office/drawing/2014/main" val="3291903691"/>
                    </a:ext>
                  </a:extLst>
                </a:gridCol>
                <a:gridCol w="910064">
                  <a:extLst>
                    <a:ext uri="{9D8B030D-6E8A-4147-A177-3AD203B41FA5}">
                      <a16:colId xmlns:a16="http://schemas.microsoft.com/office/drawing/2014/main" val="1523772149"/>
                    </a:ext>
                  </a:extLst>
                </a:gridCol>
              </a:tblGrid>
              <a:tr h="685355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Estimate cost 6 printed issues/year</a:t>
                      </a:r>
                    </a:p>
                    <a:p>
                      <a:r>
                        <a:rPr lang="en-US" sz="1400" dirty="0"/>
                        <a:t>12 published/year</a:t>
                      </a: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95084972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400" dirty="0"/>
                        <a:t>Average pages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32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571436290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400" dirty="0"/>
                        <a:t>Cost for 16 pages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$ 1,800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72811499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400" dirty="0"/>
                        <a:t>Annual cost for 6 issues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$ 10,800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125865860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755573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93C6E21-8ACA-A8C1-82F6-897C501557A9}"/>
              </a:ext>
            </a:extLst>
          </p:cNvPr>
          <p:cNvSpPr txBox="1"/>
          <p:nvPr/>
        </p:nvSpPr>
        <p:spPr>
          <a:xfrm>
            <a:off x="3150392" y="381000"/>
            <a:ext cx="309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Rootes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370E7D-AE27-497A-B27A-27A6B3774E0B}"/>
              </a:ext>
            </a:extLst>
          </p:cNvPr>
          <p:cNvSpPr txBox="1"/>
          <p:nvPr/>
        </p:nvSpPr>
        <p:spPr>
          <a:xfrm>
            <a:off x="1885950" y="5791200"/>
            <a:ext cx="5086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* Mailed first class</a:t>
            </a:r>
          </a:p>
          <a:p>
            <a:pPr defTabSz="685800"/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† This was previously shown as $1718 which is what we paid.  But the total SHOULD have been $2388 </a:t>
            </a:r>
          </a:p>
        </p:txBody>
      </p:sp>
    </p:spTree>
    <p:extLst>
      <p:ext uri="{BB962C8B-B14F-4D97-AF65-F5344CB8AC3E}">
        <p14:creationId xmlns:p14="http://schemas.microsoft.com/office/powerpoint/2010/main" val="304169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4689</TotalTime>
  <Words>2101</Words>
  <Application>Microsoft Office PowerPoint</Application>
  <PresentationFormat>On-screen Show (4:3)</PresentationFormat>
  <Paragraphs>553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Arial Rounded MT Bold</vt:lpstr>
      <vt:lpstr>Calibri</vt:lpstr>
      <vt:lpstr>Calibri Light</vt:lpstr>
      <vt:lpstr>Century Schoolbook</vt:lpstr>
      <vt:lpstr>Inherit</vt:lpstr>
      <vt:lpstr>Modern Love</vt:lpstr>
      <vt:lpstr>Times New Roman</vt:lpstr>
      <vt:lpstr>Wingdings 2</vt:lpstr>
      <vt:lpstr>Office Theme</vt:lpstr>
      <vt:lpstr>1_Office Theme</vt:lpstr>
      <vt:lpstr>Tigers East Alpines East Board of Directors Semi-Annual Conference Feb 5, 2023</vt:lpstr>
      <vt:lpstr>Agenda</vt:lpstr>
      <vt:lpstr>Reports</vt:lpstr>
      <vt:lpstr>PowerPoint Presentation</vt:lpstr>
      <vt:lpstr>PowerPoint Presentation</vt:lpstr>
      <vt:lpstr>PowerPoint Presentation</vt:lpstr>
      <vt:lpstr>Membership Breakdown 2022</vt:lpstr>
      <vt:lpstr>PowerPoint Presentation</vt:lpstr>
      <vt:lpstr>PowerPoint Presentation</vt:lpstr>
      <vt:lpstr>PowerPoint Presentation</vt:lpstr>
      <vt:lpstr>Website: Average Monthly Visitors  Around 8,800 / month</vt:lpstr>
      <vt:lpstr>Website Updates</vt:lpstr>
      <vt:lpstr>PowerPoint Presentation</vt:lpstr>
      <vt:lpstr>Old Business </vt:lpstr>
      <vt:lpstr>United 40 </vt:lpstr>
      <vt:lpstr>United 40 </vt:lpstr>
      <vt:lpstr>United 40 Budget Estimate</vt:lpstr>
      <vt:lpstr>Three Year Business Plan Committe</vt:lpstr>
      <vt:lpstr>  Three Year Planning Committee     Report    Recommendations    BOD Action Plan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Donation to Rootes Archive</vt:lpstr>
      <vt:lpstr>New Business </vt:lpstr>
      <vt:lpstr>United 41 (2024)</vt:lpstr>
      <vt:lpstr>Wrap Up</vt:lpstr>
      <vt:lpstr>Backup Slides</vt:lpstr>
      <vt:lpstr>2021 Balance Sheet</vt:lpstr>
      <vt:lpstr>2020 Balance Sheet</vt:lpstr>
      <vt:lpstr>2019 Balance Sheet</vt:lpstr>
      <vt:lpstr>Annual Profit/Loss Comparison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65</cp:revision>
  <dcterms:created xsi:type="dcterms:W3CDTF">2020-08-05T12:28:23Z</dcterms:created>
  <dcterms:modified xsi:type="dcterms:W3CDTF">2023-02-05T16:53:05Z</dcterms:modified>
</cp:coreProperties>
</file>