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86" r:id="rId2"/>
    <p:sldId id="287" r:id="rId3"/>
    <p:sldId id="258" r:id="rId4"/>
    <p:sldId id="288" r:id="rId5"/>
    <p:sldId id="358" r:id="rId6"/>
    <p:sldId id="289" r:id="rId7"/>
    <p:sldId id="346" r:id="rId8"/>
    <p:sldId id="365" r:id="rId9"/>
    <p:sldId id="364" r:id="rId10"/>
    <p:sldId id="290" r:id="rId11"/>
    <p:sldId id="366" r:id="rId12"/>
    <p:sldId id="367" r:id="rId13"/>
    <p:sldId id="368" r:id="rId14"/>
    <p:sldId id="369" r:id="rId15"/>
    <p:sldId id="297" r:id="rId16"/>
    <p:sldId id="269" r:id="rId17"/>
    <p:sldId id="348" r:id="rId18"/>
    <p:sldId id="262" r:id="rId19"/>
    <p:sldId id="360" r:id="rId20"/>
    <p:sldId id="361" r:id="rId21"/>
    <p:sldId id="363" r:id="rId22"/>
    <p:sldId id="362" r:id="rId23"/>
    <p:sldId id="370" r:id="rId24"/>
    <p:sldId id="349" r:id="rId25"/>
    <p:sldId id="339" r:id="rId26"/>
    <p:sldId id="344" r:id="rId27"/>
    <p:sldId id="276" r:id="rId28"/>
    <p:sldId id="285" r:id="rId29"/>
    <p:sldId id="308" r:id="rId30"/>
    <p:sldId id="261" r:id="rId31"/>
    <p:sldId id="299" r:id="rId32"/>
    <p:sldId id="256" r:id="rId33"/>
    <p:sldId id="37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2813" autoAdjust="0"/>
  </p:normalViewPr>
  <p:slideViewPr>
    <p:cSldViewPr>
      <p:cViewPr>
        <p:scale>
          <a:sx n="112" d="100"/>
          <a:sy n="112" d="100"/>
        </p:scale>
        <p:origin x="78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24E8F-6ADD-40DB-B7DA-6C9A136FE8B4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1836B-75FC-4E48-81EF-0DA75B598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95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64X12 = 768 +200  968 /350  =2.77/ COPY</a:t>
            </a:r>
          </a:p>
          <a:p>
            <a:endParaRPr lang="en-US" dirty="0"/>
          </a:p>
          <a:p>
            <a:r>
              <a:rPr lang="en-US" dirty="0"/>
              <a:t>Straight:  1096 (august) /350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12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46797F-D6BB-4A4E-8348-E33FF50A180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33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79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24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52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Sell lone shirt for $15  x 25% to the club = 3.75 – fee of $1.45  = $2.30 to the club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93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0DF76-0709-4963-BADB-44DD448E6E0F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/>
              <a:t>TEAE Board of Directors</a:t>
            </a:r>
            <a:br>
              <a:rPr lang="en-US" sz="4800" b="1" dirty="0"/>
            </a:br>
            <a:r>
              <a:rPr lang="en-US" sz="4800" b="1" dirty="0"/>
              <a:t>Annual Conference</a:t>
            </a:r>
            <a:br>
              <a:rPr lang="en-US" sz="4800" b="1" dirty="0"/>
            </a:br>
            <a:r>
              <a:rPr lang="en-US" sz="4800" b="1" dirty="0"/>
              <a:t>August 20, 2023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E993695-D741-48CF-88BA-BF59893AF3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2438400"/>
            <a:ext cx="6705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Editor/Webmaster Report</a:t>
            </a:r>
            <a:br>
              <a:rPr lang="en-US" sz="4400" b="1" dirty="0"/>
            </a:br>
            <a:r>
              <a:rPr lang="en-US" sz="4400" b="1" dirty="0"/>
              <a:t>Kerch </a:t>
            </a:r>
            <a:r>
              <a:rPr lang="en-US" sz="4400" b="1" dirty="0" err="1"/>
              <a:t>McConlogue</a:t>
            </a: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BF89520B-7A11-4658-9CCF-55CEA5F77B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5720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067C8C2-A0EB-D715-AA1E-7342A8325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344089"/>
              </p:ext>
            </p:extLst>
          </p:nvPr>
        </p:nvGraphicFramePr>
        <p:xfrm>
          <a:off x="685800" y="1219200"/>
          <a:ext cx="4221958" cy="4785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5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47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Month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No. of Pages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Monthly  Cost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January</a:t>
                      </a:r>
                    </a:p>
                  </a:txBody>
                  <a:tcPr marL="51435" marR="51435" marT="25718" marB="2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12</a:t>
                      </a:r>
                    </a:p>
                  </a:txBody>
                  <a:tcPr marL="51435" marR="51435" marT="25718" marB="2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$ 1093</a:t>
                      </a:r>
                    </a:p>
                  </a:txBody>
                  <a:tcPr marL="51435" marR="51435" marT="25718" marB="2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February</a:t>
                      </a:r>
                    </a:p>
                  </a:txBody>
                  <a:tcPr marL="51435" marR="51435" marT="25718" marB="2571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12</a:t>
                      </a:r>
                    </a:p>
                  </a:txBody>
                  <a:tcPr marL="51435" marR="51435" marT="25718" marB="2571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$ 1103</a:t>
                      </a:r>
                    </a:p>
                  </a:txBody>
                  <a:tcPr marL="51435" marR="51435" marT="25718" marB="2571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March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12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$ 1103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21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April 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$ 1851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21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May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12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$1013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388281515"/>
                  </a:ext>
                </a:extLst>
              </a:tr>
              <a:tr h="308386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June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$1845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584824427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July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12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$1125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August </a:t>
                      </a:r>
                    </a:p>
                  </a:txBody>
                  <a:tcPr marL="51435" marR="51435" marT="25718" marB="2571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12</a:t>
                      </a:r>
                    </a:p>
                  </a:txBody>
                  <a:tcPr marL="51435" marR="51435" marT="25718" marB="2571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$ 1096</a:t>
                      </a:r>
                    </a:p>
                  </a:txBody>
                  <a:tcPr marL="51435" marR="51435" marT="25718" marB="2571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marL="51435" marR="51435" marT="25718" marB="25718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Avg pages per issue </a:t>
                      </a:r>
                    </a:p>
                    <a:p>
                      <a:pPr algn="ctr"/>
                      <a:r>
                        <a:rPr lang="en-US" sz="900" b="1" dirty="0"/>
                        <a:t>14</a:t>
                      </a:r>
                    </a:p>
                  </a:txBody>
                  <a:tcPr marL="51435" marR="51435" marT="25718" marB="25718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Total  costs for </a:t>
                      </a:r>
                      <a:br>
                        <a:rPr lang="en-US" sz="900" b="1" dirty="0"/>
                      </a:br>
                      <a:r>
                        <a:rPr lang="en-US" sz="900" b="1" dirty="0"/>
                        <a:t>First 8 months</a:t>
                      </a:r>
                    </a:p>
                    <a:p>
                      <a:pPr algn="ctr"/>
                      <a:r>
                        <a:rPr lang="en-US" sz="900" b="1" dirty="0"/>
                        <a:t>$10,229</a:t>
                      </a:r>
                    </a:p>
                  </a:txBody>
                  <a:tcPr marL="51435" marR="51435" marT="25718" marB="25718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614973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September 2022</a:t>
                      </a:r>
                    </a:p>
                  </a:txBody>
                  <a:tcPr marL="51435" marR="51435" marT="25718" marB="2571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16</a:t>
                      </a:r>
                    </a:p>
                  </a:txBody>
                  <a:tcPr marL="51435" marR="51435" marT="25718" marB="2571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$ 1560</a:t>
                      </a:r>
                    </a:p>
                  </a:txBody>
                  <a:tcPr marL="51435" marR="51435" marT="25718" marB="2571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October 2022</a:t>
                      </a:r>
                    </a:p>
                  </a:txBody>
                  <a:tcPr marL="51435" marR="51435" marT="25718" marB="2571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16</a:t>
                      </a:r>
                    </a:p>
                  </a:txBody>
                  <a:tcPr marL="51435" marR="51435" marT="25718" marB="2571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$ 1563</a:t>
                      </a:r>
                    </a:p>
                  </a:txBody>
                  <a:tcPr marL="51435" marR="51435" marT="25718" marB="2571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November 2022</a:t>
                      </a:r>
                    </a:p>
                  </a:txBody>
                  <a:tcPr marL="51435" marR="51435" marT="25718" marB="2571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20</a:t>
                      </a:r>
                    </a:p>
                  </a:txBody>
                  <a:tcPr marL="51435" marR="51435" marT="25718" marB="2571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$ 1829</a:t>
                      </a:r>
                    </a:p>
                  </a:txBody>
                  <a:tcPr marL="51435" marR="51435" marT="25718" marB="2571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December 2022</a:t>
                      </a:r>
                    </a:p>
                  </a:txBody>
                  <a:tcPr marL="51435" marR="51435" marT="25718" marB="2571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12</a:t>
                      </a:r>
                    </a:p>
                  </a:txBody>
                  <a:tcPr marL="51435" marR="51435" marT="25718" marB="2571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$ 1091*</a:t>
                      </a:r>
                    </a:p>
                  </a:txBody>
                  <a:tcPr marL="51435" marR="51435" marT="25718" marB="2571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905"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2022 total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27550144-549E-5351-F754-0C768A6764EB}"/>
              </a:ext>
            </a:extLst>
          </p:cNvPr>
          <p:cNvGraphicFramePr>
            <a:graphicFrameLocks noGrp="1"/>
          </p:cNvGraphicFramePr>
          <p:nvPr/>
        </p:nvGraphicFramePr>
        <p:xfrm>
          <a:off x="5257800" y="3476624"/>
          <a:ext cx="2971800" cy="2238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1736">
                  <a:extLst>
                    <a:ext uri="{9D8B030D-6E8A-4147-A177-3AD203B41FA5}">
                      <a16:colId xmlns:a16="http://schemas.microsoft.com/office/drawing/2014/main" val="3291903691"/>
                    </a:ext>
                  </a:extLst>
                </a:gridCol>
                <a:gridCol w="910064">
                  <a:extLst>
                    <a:ext uri="{9D8B030D-6E8A-4147-A177-3AD203B41FA5}">
                      <a16:colId xmlns:a16="http://schemas.microsoft.com/office/drawing/2014/main" val="1523772149"/>
                    </a:ext>
                  </a:extLst>
                </a:gridCol>
              </a:tblGrid>
              <a:tr h="685355">
                <a:tc gridSpan="2">
                  <a:txBody>
                    <a:bodyPr/>
                    <a:lstStyle/>
                    <a:p>
                      <a:r>
                        <a:rPr lang="en-US" sz="1100" dirty="0"/>
                        <a:t>Estimate cost 6 printed issues/year</a:t>
                      </a:r>
                    </a:p>
                    <a:p>
                      <a:r>
                        <a:rPr lang="en-US" sz="1100" dirty="0"/>
                        <a:t>12 published/year</a:t>
                      </a:r>
                    </a:p>
                    <a:p>
                      <a:r>
                        <a:rPr lang="en-US" sz="1100" dirty="0"/>
                        <a:t>2022 prices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95084972"/>
                  </a:ext>
                </a:extLst>
              </a:tr>
              <a:tr h="388256">
                <a:tc>
                  <a:txBody>
                    <a:bodyPr/>
                    <a:lstStyle/>
                    <a:p>
                      <a:r>
                        <a:rPr lang="en-US" sz="1100" dirty="0"/>
                        <a:t>Average pages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32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571436290"/>
                  </a:ext>
                </a:extLst>
              </a:tr>
              <a:tr h="388256">
                <a:tc>
                  <a:txBody>
                    <a:bodyPr/>
                    <a:lstStyle/>
                    <a:p>
                      <a:r>
                        <a:rPr lang="en-US" sz="1100" dirty="0"/>
                        <a:t>Cost for 16 pages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$ 1,800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72811499"/>
                  </a:ext>
                </a:extLst>
              </a:tr>
              <a:tr h="388256">
                <a:tc>
                  <a:txBody>
                    <a:bodyPr/>
                    <a:lstStyle/>
                    <a:p>
                      <a:r>
                        <a:rPr lang="en-US" sz="1100" dirty="0"/>
                        <a:t>Annual cost for 6 issues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$ 10,800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125865860"/>
                  </a:ext>
                </a:extLst>
              </a:tr>
              <a:tr h="388256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75557305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93C6E21-8ACA-A8C1-82F6-897C501557A9}"/>
              </a:ext>
            </a:extLst>
          </p:cNvPr>
          <p:cNvSpPr txBox="1"/>
          <p:nvPr/>
        </p:nvSpPr>
        <p:spPr>
          <a:xfrm>
            <a:off x="3022996" y="381000"/>
            <a:ext cx="3098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3600" b="1" i="1" dirty="0">
                <a:solidFill>
                  <a:prstClr val="black"/>
                </a:solidFill>
                <a:cs typeface="Times New Roman" panose="02020603050405020304" pitchFamily="18" charset="0"/>
              </a:rPr>
              <a:t>RootesReview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370E7D-AE27-497A-B27A-27A6B3774E0B}"/>
              </a:ext>
            </a:extLst>
          </p:cNvPr>
          <p:cNvSpPr txBox="1"/>
          <p:nvPr/>
        </p:nvSpPr>
        <p:spPr>
          <a:xfrm>
            <a:off x="1885950" y="5791200"/>
            <a:ext cx="5086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* Mailed first class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E9D203-3CBB-06BA-D0BE-F2C7B4395E8B}"/>
              </a:ext>
            </a:extLst>
          </p:cNvPr>
          <p:cNvSpPr txBox="1"/>
          <p:nvPr/>
        </p:nvSpPr>
        <p:spPr>
          <a:xfrm>
            <a:off x="5105400" y="1790699"/>
            <a:ext cx="3098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Continue to print every month </a:t>
            </a:r>
            <a:br>
              <a:rPr lang="en-US" dirty="0"/>
            </a:br>
            <a:r>
              <a:rPr lang="en-US" dirty="0"/>
              <a:t>but print every other month</a:t>
            </a:r>
          </a:p>
        </p:txBody>
      </p:sp>
    </p:spTree>
    <p:extLst>
      <p:ext uri="{BB962C8B-B14F-4D97-AF65-F5344CB8AC3E}">
        <p14:creationId xmlns:p14="http://schemas.microsoft.com/office/powerpoint/2010/main" val="3110939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3938C-0671-6A89-2175-ACB6941C3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39873"/>
          </a:xfrm>
        </p:spPr>
        <p:txBody>
          <a:bodyPr>
            <a:normAutofit/>
          </a:bodyPr>
          <a:lstStyle/>
          <a:p>
            <a:r>
              <a:rPr lang="en-US" sz="4000" b="1" dirty="0"/>
              <a:t>Back Issue Requests</a:t>
            </a:r>
            <a:br>
              <a:rPr lang="en-US" sz="4000" b="1" dirty="0"/>
            </a:b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6E83B21-CC01-49C3-1BD8-59D6D1294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359225"/>
              </p:ext>
            </p:extLst>
          </p:nvPr>
        </p:nvGraphicFramePr>
        <p:xfrm>
          <a:off x="838200" y="2706208"/>
          <a:ext cx="7010400" cy="1932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856">
                  <a:extLst>
                    <a:ext uri="{9D8B030D-6E8A-4147-A177-3AD203B41FA5}">
                      <a16:colId xmlns:a16="http://schemas.microsoft.com/office/drawing/2014/main" val="1656128242"/>
                    </a:ext>
                  </a:extLst>
                </a:gridCol>
                <a:gridCol w="1972643">
                  <a:extLst>
                    <a:ext uri="{9D8B030D-6E8A-4147-A177-3AD203B41FA5}">
                      <a16:colId xmlns:a16="http://schemas.microsoft.com/office/drawing/2014/main" val="1067525628"/>
                    </a:ext>
                  </a:extLst>
                </a:gridCol>
                <a:gridCol w="777336">
                  <a:extLst>
                    <a:ext uri="{9D8B030D-6E8A-4147-A177-3AD203B41FA5}">
                      <a16:colId xmlns:a16="http://schemas.microsoft.com/office/drawing/2014/main" val="1305711707"/>
                    </a:ext>
                  </a:extLst>
                </a:gridCol>
                <a:gridCol w="1203047">
                  <a:extLst>
                    <a:ext uri="{9D8B030D-6E8A-4147-A177-3AD203B41FA5}">
                      <a16:colId xmlns:a16="http://schemas.microsoft.com/office/drawing/2014/main" val="673592242"/>
                    </a:ext>
                  </a:extLst>
                </a:gridCol>
                <a:gridCol w="1147759">
                  <a:extLst>
                    <a:ext uri="{9D8B030D-6E8A-4147-A177-3AD203B41FA5}">
                      <a16:colId xmlns:a16="http://schemas.microsoft.com/office/drawing/2014/main" val="1261898819"/>
                    </a:ext>
                  </a:extLst>
                </a:gridCol>
                <a:gridCol w="1147759">
                  <a:extLst>
                    <a:ext uri="{9D8B030D-6E8A-4147-A177-3AD203B41FA5}">
                      <a16:colId xmlns:a16="http://schemas.microsoft.com/office/drawing/2014/main" val="559427737"/>
                    </a:ext>
                  </a:extLst>
                </a:gridCol>
              </a:tblGrid>
              <a:tr h="386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pages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per copy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wt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postage*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Subtotal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price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4905794"/>
                  </a:ext>
                </a:extLst>
              </a:tr>
              <a:tr h="386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  2.77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 oz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   0.83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$   3.60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$   4.00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36778449"/>
                  </a:ext>
                </a:extLst>
              </a:tr>
              <a:tr h="386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  3.50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2.6 oz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   1.03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$   4.53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$   5.00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14095216"/>
                  </a:ext>
                </a:extLst>
              </a:tr>
              <a:tr h="386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  4.23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3.4 oz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   1.23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$   5.46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$   6.00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65958196"/>
                  </a:ext>
                </a:extLst>
              </a:tr>
              <a:tr h="386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  4.96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 oz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   1.23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$   6.19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$   6.50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6906590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B09C487-2976-7605-92B3-2152D6057CE3}"/>
              </a:ext>
            </a:extLst>
          </p:cNvPr>
          <p:cNvSpPr txBox="1"/>
          <p:nvPr/>
        </p:nvSpPr>
        <p:spPr>
          <a:xfrm>
            <a:off x="685800" y="1197608"/>
            <a:ext cx="7391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Based on $64 per page for a print run of 350</a:t>
            </a:r>
            <a:b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plus $200 for mail processing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669724-D8FD-210A-1AD0-351A8CAAEB3D}"/>
              </a:ext>
            </a:extLst>
          </p:cNvPr>
          <p:cNvSpPr txBox="1"/>
          <p:nvPr/>
        </p:nvSpPr>
        <p:spPr>
          <a:xfrm>
            <a:off x="821266" y="5122333"/>
            <a:ext cx="7886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As of July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Posted online here:  https://www.teae.org/rootes-reviews/#printed</a:t>
            </a:r>
          </a:p>
        </p:txBody>
      </p:sp>
    </p:spTree>
    <p:extLst>
      <p:ext uri="{BB962C8B-B14F-4D97-AF65-F5344CB8AC3E}">
        <p14:creationId xmlns:p14="http://schemas.microsoft.com/office/powerpoint/2010/main" val="1105174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4EA270-39C9-E860-DFD9-C3A8BF56857E}"/>
              </a:ext>
            </a:extLst>
          </p:cNvPr>
          <p:cNvSpPr txBox="1"/>
          <p:nvPr/>
        </p:nvSpPr>
        <p:spPr>
          <a:xfrm>
            <a:off x="2514600" y="381000"/>
            <a:ext cx="4127064" cy="154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</a:p>
          <a:p>
            <a:pPr algn="ctr" defTabSz="685800"/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membership 1387 (as of Aug 13)</a:t>
            </a:r>
          </a:p>
          <a:p>
            <a:pPr defTabSz="685800"/>
            <a:endParaRPr lang="en-US" sz="1013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66DBCC-ACC4-623C-8148-FBCFB47EF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21871"/>
            <a:ext cx="7833772" cy="45589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DF2A0C-3F4F-9B2A-84EE-3FCA6F51ECBF}"/>
              </a:ext>
            </a:extLst>
          </p:cNvPr>
          <p:cNvSpPr txBox="1"/>
          <p:nvPr/>
        </p:nvSpPr>
        <p:spPr>
          <a:xfrm>
            <a:off x="3200400" y="31242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Engagement for  28 days July 16-Aug 11</a:t>
            </a:r>
          </a:p>
        </p:txBody>
      </p:sp>
    </p:spTree>
    <p:extLst>
      <p:ext uri="{BB962C8B-B14F-4D97-AF65-F5344CB8AC3E}">
        <p14:creationId xmlns:p14="http://schemas.microsoft.com/office/powerpoint/2010/main" val="4134008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ADF9CE-E780-3B77-CB4A-3B05BA5B0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8825" y="1219200"/>
            <a:ext cx="5086350" cy="2073274"/>
          </a:xfrm>
        </p:spPr>
        <p:txBody>
          <a:bodyPr>
            <a:normAutofit fontScale="90000"/>
          </a:bodyPr>
          <a:lstStyle/>
          <a:p>
            <a:r>
              <a:rPr lang="en-US" dirty="0"/>
              <a:t>Visitors to the website</a:t>
            </a:r>
            <a:br>
              <a:rPr lang="en-US" dirty="0"/>
            </a:br>
            <a:r>
              <a:rPr lang="en-US" dirty="0"/>
              <a:t>Everything changed July 1</a:t>
            </a:r>
            <a:br>
              <a:rPr lang="en-US" dirty="0"/>
            </a:br>
            <a:r>
              <a:rPr lang="en-US" dirty="0"/>
              <a:t>So I don’t know much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BDFBB9-1D97-5EDA-0B43-D5052F9263AA}"/>
              </a:ext>
            </a:extLst>
          </p:cNvPr>
          <p:cNvSpPr txBox="1"/>
          <p:nvPr/>
        </p:nvSpPr>
        <p:spPr>
          <a:xfrm>
            <a:off x="1600200" y="3444874"/>
            <a:ext cx="5943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2.5K users since July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Average time on a page: 2 min 31 sec</a:t>
            </a:r>
          </a:p>
        </p:txBody>
      </p:sp>
    </p:spTree>
    <p:extLst>
      <p:ext uri="{BB962C8B-B14F-4D97-AF65-F5344CB8AC3E}">
        <p14:creationId xmlns:p14="http://schemas.microsoft.com/office/powerpoint/2010/main" val="2131703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209800"/>
            <a:ext cx="6858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Additional Reports</a:t>
            </a:r>
            <a:br>
              <a:rPr lang="en-US" sz="4400" b="1" dirty="0"/>
            </a:br>
            <a:r>
              <a:rPr lang="en-US" sz="4400" b="1" dirty="0"/>
              <a:t>Keep reports to 2 minutes</a:t>
            </a:r>
            <a:br>
              <a:rPr lang="en-US" sz="4400" b="1" dirty="0"/>
            </a:b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09BA35FB-6C61-4A4F-8C91-C176F141A6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6482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Old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Three Year Business Plan Committee</a:t>
            </a:r>
          </a:p>
          <a:p>
            <a:r>
              <a:rPr lang="en-US" sz="3600" dirty="0"/>
              <a:t>United 40 Update</a:t>
            </a:r>
          </a:p>
          <a:p>
            <a:r>
              <a:rPr lang="en-US" sz="3600" dirty="0"/>
              <a:t>United 41 Update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E268E-4F83-AE62-9188-DE505E877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Three Year Business Plan (3YPC) Update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AEDD6-FBAF-3379-A10F-7F8F29B22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800" dirty="0"/>
              <a:t>July 2022: Board approves the formation of a Three-Year Business Plan Committee (3YPC)</a:t>
            </a:r>
          </a:p>
          <a:p>
            <a:pPr marL="400050" lvl="1" indent="0"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financially executable practices and procedures TEAE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should pursue to better serve the Rootes Marque in North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America.</a:t>
            </a:r>
            <a:b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b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Identify/list the club’s strengths, accomplishments</a:t>
            </a:r>
            <a:b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Identify the club’s weaknesses or needs</a:t>
            </a:r>
            <a:b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Identify opportunities &amp; ideas to pursue</a:t>
            </a:r>
            <a:b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Identify risks, conflicts and threats</a:t>
            </a:r>
            <a:b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b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Capture thoughts, ideas, opinions</a:t>
            </a:r>
            <a:b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Develop actionable opportunities &amp; ideas to pursue</a:t>
            </a:r>
            <a:b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Develop actionable plan the BOD can execute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37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38F89-7C32-D065-C7AC-0E98F37E7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563562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Three Year Business Plan (3YPC) Update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6172200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59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February 2023: The Board approved the following recommendations for action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59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committee of members to improve participation and responsiveness of Facebook and Forum platforms.</a:t>
            </a:r>
          </a:p>
          <a:p>
            <a:pPr marL="342900" lvl="1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standing committee of members to produce technical videos.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committee to make recommendations with regard to the Wally Smith and Keith Porter awards.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and possible revision of bylaws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expansion of TAC activities by TEAE.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Preparation of a regalia plan including a plan for any seed money required.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volunteer should be sought to investigate qualifications for 501 (c)3 tax status.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Approval to investigate options altering club logo &amp; name to de-emphasize EAST and promote the inclusion of all Rootes Vehicles 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Expansion and promotion of the BASH concept as tool for Regional Reps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Investigate ways to expand membership west of Mississippi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147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3B52A-0A04-EA89-FB5C-3507918A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868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Three Year Business Plan (3YPC) Update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CBD88-1264-FDD4-7320-307D86EF7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300" b="1" dirty="0"/>
              <a:t>Forum/Facebook</a:t>
            </a:r>
          </a:p>
          <a:p>
            <a:pPr lvl="1"/>
            <a:r>
              <a:rPr lang="en-US" dirty="0"/>
              <a:t>Formed subcommittee (Jim Lindner/Kerch McConlogue/Steve Murphy/Kevin </a:t>
            </a:r>
            <a:r>
              <a:rPr lang="en-US" dirty="0" err="1"/>
              <a:t>Klotzbach</a:t>
            </a:r>
            <a:r>
              <a:rPr lang="en-US" dirty="0"/>
              <a:t>/Ron Stein/Gary Corbett) to identify and implement actions to improve useability and promote participation</a:t>
            </a:r>
          </a:p>
          <a:p>
            <a:pPr lvl="1"/>
            <a:r>
              <a:rPr lang="en-US" dirty="0"/>
              <a:t>Updated Forum categories. Eliminated stale topics</a:t>
            </a:r>
          </a:p>
          <a:p>
            <a:pPr lvl="1"/>
            <a:r>
              <a:rPr lang="en-US" dirty="0"/>
              <a:t>Added admins to both platforms to improve overall management</a:t>
            </a:r>
          </a:p>
          <a:p>
            <a:pPr lvl="1"/>
            <a:r>
              <a:rPr lang="en-US" dirty="0"/>
              <a:t>Outreach to members and other knowledgeable people in community. Invitation to join and/or participate on both platforms. This has improved responsiveness</a:t>
            </a:r>
          </a:p>
          <a:p>
            <a:pPr lvl="1"/>
            <a:r>
              <a:rPr lang="en-US" dirty="0"/>
              <a:t>FB continues to grow. Forum appears to be getting more use and responsiveness to posts has improved.</a:t>
            </a:r>
          </a:p>
        </p:txBody>
      </p:sp>
    </p:spTree>
    <p:extLst>
      <p:ext uri="{BB962C8B-B14F-4D97-AF65-F5344CB8AC3E}">
        <p14:creationId xmlns:p14="http://schemas.microsoft.com/office/powerpoint/2010/main" val="349072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5400" b="1" dirty="0">
                <a:solidFill>
                  <a:schemeClr val="tx1"/>
                </a:solidFill>
              </a:rPr>
              <a:t>Agenda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646237"/>
            <a:ext cx="3810000" cy="45259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Welcome</a:t>
            </a:r>
          </a:p>
          <a:p>
            <a:r>
              <a:rPr lang="en-US" sz="4000" dirty="0">
                <a:solidFill>
                  <a:schemeClr val="tx1"/>
                </a:solidFill>
              </a:rPr>
              <a:t>Roll Call</a:t>
            </a:r>
          </a:p>
          <a:p>
            <a:r>
              <a:rPr lang="en-US" sz="4000" dirty="0">
                <a:solidFill>
                  <a:schemeClr val="tx1"/>
                </a:solidFill>
              </a:rPr>
              <a:t>Reports</a:t>
            </a:r>
          </a:p>
          <a:p>
            <a:r>
              <a:rPr lang="en-US" sz="4000" dirty="0">
                <a:solidFill>
                  <a:schemeClr val="tx1"/>
                </a:solidFill>
              </a:rPr>
              <a:t>Old Business</a:t>
            </a:r>
          </a:p>
          <a:p>
            <a:r>
              <a:rPr lang="en-US" sz="4000" dirty="0">
                <a:solidFill>
                  <a:schemeClr val="tx1"/>
                </a:solidFill>
              </a:rPr>
              <a:t>New Business</a:t>
            </a:r>
          </a:p>
          <a:p>
            <a:r>
              <a:rPr lang="en-US" sz="4000" dirty="0">
                <a:solidFill>
                  <a:schemeClr val="tx1"/>
                </a:solidFill>
              </a:rPr>
              <a:t>Adjourn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3B52A-0A04-EA89-FB5C-3507918A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096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Three Year Business Plan (3YPC) Update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CBD88-1264-FDD4-7320-307D86EF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324600"/>
          </a:xfrm>
        </p:spPr>
        <p:txBody>
          <a:bodyPr>
            <a:normAutofit fontScale="77500" lnSpcReduction="20000"/>
          </a:bodyPr>
          <a:lstStyle/>
          <a:p>
            <a:r>
              <a:rPr lang="en-US" sz="3400" b="1" dirty="0"/>
              <a:t>Revision of Legacy Award Criteria</a:t>
            </a:r>
          </a:p>
          <a:p>
            <a:pPr lvl="1"/>
            <a:r>
              <a:rPr lang="en-US" dirty="0"/>
              <a:t>Tiger Tom and Tom Calvert working on revisions</a:t>
            </a:r>
          </a:p>
          <a:p>
            <a:pPr lvl="1"/>
            <a:r>
              <a:rPr lang="en-US" dirty="0"/>
              <a:t>Results pending</a:t>
            </a:r>
          </a:p>
          <a:p>
            <a:r>
              <a:rPr lang="en-US" sz="3400" b="1" dirty="0"/>
              <a:t>Revision of Bylaws</a:t>
            </a:r>
          </a:p>
          <a:p>
            <a:pPr lvl="1"/>
            <a:r>
              <a:rPr lang="en-US" dirty="0"/>
              <a:t>Objectives</a:t>
            </a:r>
          </a:p>
          <a:p>
            <a:pPr lvl="2"/>
            <a:r>
              <a:rPr lang="en-US" sz="2600" dirty="0"/>
              <a:t>Remove procedural items and develop a separate Procedures Manual</a:t>
            </a:r>
          </a:p>
          <a:p>
            <a:pPr lvl="2"/>
            <a:r>
              <a:rPr lang="en-US" sz="2600" dirty="0"/>
              <a:t>Increase number of Board members to nine (9)</a:t>
            </a:r>
          </a:p>
          <a:p>
            <a:pPr lvl="1"/>
            <a:r>
              <a:rPr lang="en-US" dirty="0"/>
              <a:t>Drafts have been made and are currently being reviewed.</a:t>
            </a:r>
          </a:p>
          <a:p>
            <a:r>
              <a:rPr lang="en-US" sz="3400" b="1" dirty="0"/>
              <a:t>TAC Program Improvements</a:t>
            </a:r>
          </a:p>
          <a:p>
            <a:pPr lvl="1"/>
            <a:r>
              <a:rPr lang="en-US" dirty="0"/>
              <a:t>Tom C. and Bill Bulpitt working on improvements within TEAE. </a:t>
            </a:r>
          </a:p>
          <a:p>
            <a:r>
              <a:rPr lang="en-US" sz="3400" b="1" dirty="0"/>
              <a:t>Regalia</a:t>
            </a:r>
          </a:p>
          <a:p>
            <a:pPr lvl="1"/>
            <a:r>
              <a:rPr lang="en-US" sz="2900" dirty="0"/>
              <a:t>Jim Lindner </a:t>
            </a:r>
            <a:r>
              <a:rPr lang="en-US" dirty="0"/>
              <a:t>investigated possibility of partnering with vendor who would maintain copies of our logo, take and fill individual orders for imprinted products and give TEAE small cut of profit</a:t>
            </a:r>
          </a:p>
          <a:p>
            <a:pPr lvl="1"/>
            <a:r>
              <a:rPr lang="en-US" dirty="0"/>
              <a:t>Vendor was unable/unwilling to do this. Advised that others would likely respond the same</a:t>
            </a:r>
          </a:p>
          <a:p>
            <a:pPr lvl="1"/>
            <a:r>
              <a:rPr lang="en-US" dirty="0"/>
              <a:t>Unless other ideas/options are presented recommend we table this initiative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22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3B52A-0A04-EA89-FB5C-3507918A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"/>
            <a:ext cx="8686800" cy="6096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Three Year Business Plan (3YPC) Update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CBD88-1264-FDD4-7320-307D86EF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86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Production of Technical Videos</a:t>
            </a:r>
          </a:p>
          <a:p>
            <a:pPr lvl="1"/>
            <a:r>
              <a:rPr lang="en-US" dirty="0"/>
              <a:t>No significant action to report</a:t>
            </a:r>
          </a:p>
          <a:p>
            <a:r>
              <a:rPr lang="en-US" b="1" dirty="0"/>
              <a:t>Expansion and Promotion of BASH concept by Regions</a:t>
            </a:r>
          </a:p>
          <a:p>
            <a:pPr lvl="1"/>
            <a:r>
              <a:rPr lang="en-US" dirty="0"/>
              <a:t>Regions were urged to adopt the BASH (Bring a Sunbeam Here) moniker when organizing and conducting gatherings at the local level, especially those built around a larger car show event.</a:t>
            </a:r>
          </a:p>
          <a:p>
            <a:pPr lvl="1"/>
            <a:r>
              <a:rPr lang="en-US" dirty="0"/>
              <a:t>Successful execution enables our national club to keep a local feel</a:t>
            </a:r>
          </a:p>
          <a:p>
            <a:pPr lvl="1"/>
            <a:r>
              <a:rPr lang="en-US" dirty="0"/>
              <a:t>Regional Reps in several Regions have done this with good results as reported in recent issues of </a:t>
            </a:r>
            <a:r>
              <a:rPr lang="en-US" i="1" dirty="0"/>
              <a:t>Rootes Review</a:t>
            </a:r>
          </a:p>
          <a:p>
            <a:r>
              <a:rPr lang="en-US" b="1" dirty="0"/>
              <a:t>Expansion of membership west of the Mississippi</a:t>
            </a:r>
          </a:p>
          <a:p>
            <a:pPr lvl="1"/>
            <a:r>
              <a:rPr lang="en-US" dirty="0"/>
              <a:t>Rootes Review coverage helps promote western participation</a:t>
            </a:r>
          </a:p>
          <a:p>
            <a:pPr lvl="1"/>
            <a:r>
              <a:rPr lang="en-US" dirty="0"/>
              <a:t>Other considerations</a:t>
            </a:r>
          </a:p>
          <a:p>
            <a:pPr lvl="2"/>
            <a:r>
              <a:rPr lang="en-US" dirty="0"/>
              <a:t>Holding a United event west of Mississippi</a:t>
            </a:r>
          </a:p>
          <a:p>
            <a:pPr lvl="2"/>
            <a:r>
              <a:rPr lang="en-US" dirty="0"/>
              <a:t>BOD expansion should provide additional opportunities for western members to seek leadership positions within the club</a:t>
            </a:r>
          </a:p>
          <a:p>
            <a:pPr lvl="2"/>
            <a:r>
              <a:rPr lang="en-US" dirty="0"/>
              <a:t>Absorbing smaller Rootes Groups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275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3B52A-0A04-EA89-FB5C-3507918A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"/>
            <a:ext cx="8686800" cy="6096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Three Year Business Plan (3YPC) Update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CBD88-1264-FDD4-7320-307D86EF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Investigate qualifying for 501 (c) (3) status (Tax exempt non-profit organization)</a:t>
            </a:r>
          </a:p>
          <a:p>
            <a:pPr lvl="1"/>
            <a:r>
              <a:rPr lang="en-US" dirty="0"/>
              <a:t>Joe </a:t>
            </a:r>
            <a:r>
              <a:rPr lang="en-US" dirty="0" err="1"/>
              <a:t>Montecalvo</a:t>
            </a:r>
            <a:r>
              <a:rPr lang="en-US" dirty="0"/>
              <a:t> presented a general outline of the process. Appears little justification or support for this effort. Tiger Tom will continue to investigate options</a:t>
            </a:r>
          </a:p>
          <a:p>
            <a:r>
              <a:rPr lang="en-US" b="1" dirty="0"/>
              <a:t>Revision of Club logo</a:t>
            </a:r>
          </a:p>
          <a:p>
            <a:pPr lvl="1"/>
            <a:r>
              <a:rPr lang="en-US" dirty="0"/>
              <a:t>Focus is to deemphasize EAST and promote TEAE as a North American organization that includes ALL Rootes vehicles</a:t>
            </a:r>
          </a:p>
          <a:p>
            <a:pPr lvl="1"/>
            <a:r>
              <a:rPr lang="en-US" dirty="0"/>
              <a:t>Jim Lindner provided a few initial concepts </a:t>
            </a:r>
          </a:p>
          <a:p>
            <a:pPr lvl="1"/>
            <a:r>
              <a:rPr lang="en-US" dirty="0"/>
              <a:t>Kerch reaching out to graphic designer. Results pending</a:t>
            </a:r>
          </a:p>
          <a:p>
            <a:pPr lvl="1"/>
            <a:r>
              <a:rPr lang="en-US" dirty="0"/>
              <a:t>Recommend formation of working group to vet design concepts</a:t>
            </a:r>
          </a:p>
        </p:txBody>
      </p:sp>
    </p:spTree>
    <p:extLst>
      <p:ext uri="{BB962C8B-B14F-4D97-AF65-F5344CB8AC3E}">
        <p14:creationId xmlns:p14="http://schemas.microsoft.com/office/powerpoint/2010/main" val="1747503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logos with lion head and lion head&#10;&#10;Description automatically generated">
            <a:extLst>
              <a:ext uri="{FF2B5EF4-FFF2-40B4-BE49-F238E27FC236}">
                <a16:creationId xmlns:a16="http://schemas.microsoft.com/office/drawing/2014/main" id="{278B4A81-E890-C701-7E21-261D6F0E0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689067"/>
            <a:ext cx="5029200" cy="49570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46D7A1C-A84C-F74F-5F5E-3557B77BFB54}"/>
              </a:ext>
            </a:extLst>
          </p:cNvPr>
          <p:cNvSpPr txBox="1"/>
          <p:nvPr/>
        </p:nvSpPr>
        <p:spPr>
          <a:xfrm>
            <a:off x="27432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DRAFT SUGGESTIONS</a:t>
            </a:r>
          </a:p>
        </p:txBody>
      </p:sp>
    </p:spTree>
    <p:extLst>
      <p:ext uri="{BB962C8B-B14F-4D97-AF65-F5344CB8AC3E}">
        <p14:creationId xmlns:p14="http://schemas.microsoft.com/office/powerpoint/2010/main" val="1260346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3471D8-5297-4E2B-B89B-F35C68C32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United 40 Bowling Green, KY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8D09FE-495B-4BD0-B419-79D74ACA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6019800"/>
          </a:xfrm>
        </p:spPr>
        <p:txBody>
          <a:bodyPr>
            <a:normAutofit/>
          </a:bodyPr>
          <a:lstStyle/>
          <a:p>
            <a:r>
              <a:rPr lang="en-US" dirty="0"/>
              <a:t>Dates: Sep 14-17, 2023 </a:t>
            </a:r>
          </a:p>
          <a:p>
            <a:r>
              <a:rPr lang="en-US" dirty="0"/>
              <a:t>Current Registration</a:t>
            </a:r>
          </a:p>
          <a:p>
            <a:pPr lvl="1"/>
            <a:r>
              <a:rPr lang="en-US" dirty="0"/>
              <a:t>126 People</a:t>
            </a:r>
          </a:p>
          <a:p>
            <a:pPr lvl="1"/>
            <a:r>
              <a:rPr lang="en-US" dirty="0"/>
              <a:t>59 Cars</a:t>
            </a:r>
          </a:p>
          <a:p>
            <a:r>
              <a:rPr lang="en-US" dirty="0"/>
              <a:t>Well within budget…estimate $2.5k profit</a:t>
            </a:r>
          </a:p>
          <a:p>
            <a:r>
              <a:rPr lang="en-US" dirty="0"/>
              <a:t>Host Hotel: Holiday Inn University Plaza</a:t>
            </a:r>
          </a:p>
          <a:p>
            <a:pPr lvl="1"/>
            <a:r>
              <a:rPr lang="en-US" dirty="0"/>
              <a:t>Far exceeded our Guaranteed room block of 200 room nights. Rebate of $1K due. Should cover costs for Common rooms (hospitality, parts, banquet)</a:t>
            </a:r>
          </a:p>
          <a:p>
            <a:r>
              <a:rPr lang="en-US" dirty="0"/>
              <a:t>Tech Sessions??????</a:t>
            </a:r>
          </a:p>
          <a:p>
            <a:r>
              <a:rPr lang="en-US" dirty="0"/>
              <a:t>Volunteers??????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7149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3471D8-5297-4E2B-B89B-F35C68C32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United 40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8D09FE-495B-4BD0-B419-79D74ACA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/>
              <a:t>Planned Activities</a:t>
            </a:r>
          </a:p>
          <a:p>
            <a:pPr lvl="1"/>
            <a:r>
              <a:rPr lang="en-US" b="1" dirty="0"/>
              <a:t>Thursday:</a:t>
            </a:r>
          </a:p>
          <a:p>
            <a:pPr lvl="2"/>
            <a:r>
              <a:rPr lang="en-US" dirty="0"/>
              <a:t>Track time at National Corvette Museum </a:t>
            </a:r>
            <a:r>
              <a:rPr lang="en-US" dirty="0" err="1"/>
              <a:t>MotorSports</a:t>
            </a:r>
            <a:r>
              <a:rPr lang="en-US" dirty="0"/>
              <a:t> Park…20 participating</a:t>
            </a:r>
          </a:p>
          <a:p>
            <a:pPr lvl="1"/>
            <a:r>
              <a:rPr lang="en-US" b="1" dirty="0"/>
              <a:t>Friday: </a:t>
            </a:r>
            <a:r>
              <a:rPr lang="en-US" dirty="0"/>
              <a:t>(Cost incl in Registration)</a:t>
            </a:r>
          </a:p>
          <a:p>
            <a:pPr lvl="2"/>
            <a:r>
              <a:rPr lang="en-US" dirty="0"/>
              <a:t>Scenic AM drive followed by Lunch and tour of National Corvette Museum (NCM)</a:t>
            </a:r>
          </a:p>
          <a:p>
            <a:pPr lvl="2"/>
            <a:r>
              <a:rPr lang="en-US" dirty="0"/>
              <a:t>Welcome Reception/General Membership Meeting</a:t>
            </a:r>
          </a:p>
          <a:p>
            <a:pPr lvl="1"/>
            <a:r>
              <a:rPr lang="en-US" b="1" dirty="0"/>
              <a:t>Saturday:</a:t>
            </a:r>
            <a:r>
              <a:rPr lang="en-US" dirty="0"/>
              <a:t> (Cost incl in Registration)</a:t>
            </a:r>
          </a:p>
          <a:p>
            <a:pPr lvl="2"/>
            <a:r>
              <a:rPr lang="en-US" dirty="0"/>
              <a:t>Concours: Venue: Fenced in Grassy area adjacent hotel. Boxed lunch delivered to show field…59 Cars</a:t>
            </a:r>
          </a:p>
          <a:p>
            <a:pPr lvl="2"/>
            <a:r>
              <a:rPr lang="en-US" dirty="0"/>
              <a:t>Guest Speaker: Evening presentation. Tom Patton </a:t>
            </a:r>
          </a:p>
          <a:p>
            <a:pPr lvl="1"/>
            <a:r>
              <a:rPr lang="en-US" b="1" dirty="0"/>
              <a:t>Sunday:</a:t>
            </a:r>
            <a:r>
              <a:rPr lang="en-US" dirty="0"/>
              <a:t> (Cost incl in Registration fee except Autocross)</a:t>
            </a:r>
          </a:p>
          <a:p>
            <a:pPr lvl="2"/>
            <a:r>
              <a:rPr lang="en-US" dirty="0"/>
              <a:t>Autocross: Piggyback on KYSCCA event. Separate registration thru Motorsportsreg.com $60/pp. 14 participants</a:t>
            </a:r>
          </a:p>
          <a:p>
            <a:pPr lvl="2"/>
            <a:r>
              <a:rPr lang="en-US" dirty="0"/>
              <a:t>Kart Racing: NCM Motorsports Park. 21 Participants</a:t>
            </a:r>
          </a:p>
          <a:p>
            <a:pPr lvl="2"/>
            <a:r>
              <a:rPr lang="en-US" dirty="0"/>
              <a:t>Lanes Auto Museum Nashville. 54 Participants</a:t>
            </a:r>
          </a:p>
          <a:p>
            <a:pPr lvl="2"/>
            <a:r>
              <a:rPr lang="en-US" dirty="0"/>
              <a:t>Mammoth Cave Tour. 24 Participants</a:t>
            </a:r>
          </a:p>
          <a:p>
            <a:pPr lvl="2"/>
            <a:r>
              <a:rPr lang="en-US" dirty="0"/>
              <a:t>Banquet (Brad Phillips MC tentative: trophies by Joe Parlanti)</a:t>
            </a:r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812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F1179-A215-279B-D148-FAB068AC7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United 41 (2024)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A809B-0595-3635-B205-85C64B461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15962"/>
            <a:ext cx="8458200" cy="56848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Location: West Lebanon, NH</a:t>
            </a:r>
          </a:p>
          <a:p>
            <a:r>
              <a:rPr lang="en-US" dirty="0"/>
              <a:t>Dates: August 15-18, 2024</a:t>
            </a:r>
          </a:p>
          <a:p>
            <a:r>
              <a:rPr lang="en-US" dirty="0"/>
              <a:t>Host Hotel: Fireside Inn West Lebanon, NH</a:t>
            </a:r>
          </a:p>
          <a:p>
            <a:pPr lvl="1"/>
            <a:r>
              <a:rPr lang="en-US" dirty="0"/>
              <a:t>Room Rate $129.95. Good three days before and after </a:t>
            </a:r>
          </a:p>
          <a:p>
            <a:pPr lvl="1"/>
            <a:r>
              <a:rPr lang="en-US" dirty="0"/>
              <a:t>Conveniently located at Intersection of I-91 &amp; I-89</a:t>
            </a:r>
          </a:p>
          <a:p>
            <a:r>
              <a:rPr lang="en-US" dirty="0"/>
              <a:t>Planned Activities</a:t>
            </a:r>
          </a:p>
          <a:p>
            <a:pPr lvl="1"/>
            <a:r>
              <a:rPr lang="en-US" dirty="0"/>
              <a:t>Covered Bridge Scenic Tour followed by Lunch at Harpoon Brewery</a:t>
            </a:r>
          </a:p>
          <a:p>
            <a:pPr lvl="1"/>
            <a:r>
              <a:rPr lang="en-US" dirty="0"/>
              <a:t>Concours at Macs Maple Farm</a:t>
            </a:r>
          </a:p>
          <a:p>
            <a:pPr lvl="1"/>
            <a:r>
              <a:rPr lang="en-US" dirty="0"/>
              <a:t>Autocross will piggyback on NHSCCA event already scheduled for Sunday Aug 18, 2023</a:t>
            </a:r>
          </a:p>
          <a:p>
            <a:pPr lvl="1"/>
            <a:r>
              <a:rPr lang="en-US" dirty="0"/>
              <a:t>Alternate Sunday Activity: Mt. </a:t>
            </a:r>
            <a:r>
              <a:rPr lang="en-US" dirty="0" err="1"/>
              <a:t>Ascutney</a:t>
            </a:r>
            <a:r>
              <a:rPr lang="en-US" dirty="0"/>
              <a:t> Hill Climb followed by Tour of American Precision Museum</a:t>
            </a:r>
          </a:p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668072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New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2023 Elections</a:t>
            </a:r>
          </a:p>
          <a:p>
            <a:pPr lvl="1"/>
            <a:r>
              <a:rPr lang="en-US" dirty="0"/>
              <a:t>Positions up for election: President, Vice-President, Secretary, Treasurer and one Board position</a:t>
            </a:r>
          </a:p>
          <a:p>
            <a:pPr lvl="2"/>
            <a:r>
              <a:rPr lang="en-US" dirty="0"/>
              <a:t>President has reached term limit</a:t>
            </a:r>
          </a:p>
          <a:p>
            <a:pPr lvl="2"/>
            <a:r>
              <a:rPr lang="en-US" dirty="0"/>
              <a:t>Identify incumbents wishing to run again and accept nominations</a:t>
            </a:r>
          </a:p>
          <a:p>
            <a:pPr lvl="1"/>
            <a:r>
              <a:rPr lang="en-US" dirty="0"/>
              <a:t>Nominations from General Membership</a:t>
            </a:r>
          </a:p>
          <a:p>
            <a:pPr lvl="2"/>
            <a:r>
              <a:rPr lang="en-US" dirty="0"/>
              <a:t>At General Membership meeting</a:t>
            </a:r>
          </a:p>
          <a:p>
            <a:pPr lvl="2"/>
            <a:r>
              <a:rPr lang="en-US" dirty="0"/>
              <a:t>In writing to President</a:t>
            </a:r>
          </a:p>
          <a:p>
            <a:pPr lvl="1"/>
            <a:r>
              <a:rPr lang="en-US" dirty="0"/>
              <a:t>Candidate Bios published November RR 2023</a:t>
            </a:r>
          </a:p>
          <a:p>
            <a:pPr lvl="1"/>
            <a:r>
              <a:rPr lang="en-US" dirty="0"/>
              <a:t>Balloting commences with publication</a:t>
            </a:r>
          </a:p>
          <a:p>
            <a:pPr lvl="1"/>
            <a:r>
              <a:rPr lang="en-US" dirty="0"/>
              <a:t>Balloting closes December 15, 2023</a:t>
            </a:r>
          </a:p>
          <a:p>
            <a:pPr lvl="1"/>
            <a:r>
              <a:rPr lang="en-US" dirty="0"/>
              <a:t>Results announced January 2024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Wrap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other items to Discuss?</a:t>
            </a:r>
          </a:p>
          <a:p>
            <a:r>
              <a:rPr lang="en-US" dirty="0"/>
              <a:t>Motion to Adjourn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17D0D89-4DE4-4A04-AA4D-315E04F523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338015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Review and approval of February </a:t>
            </a:r>
            <a:r>
              <a:rPr lang="en-US" sz="4000" dirty="0" err="1">
                <a:solidFill>
                  <a:schemeClr val="tx1"/>
                </a:solidFill>
              </a:rPr>
              <a:t>BoD</a:t>
            </a:r>
            <a:r>
              <a:rPr lang="en-US" sz="4000" dirty="0">
                <a:solidFill>
                  <a:schemeClr val="tx1"/>
                </a:solidFill>
              </a:rPr>
              <a:t> Meeting Minutes</a:t>
            </a:r>
          </a:p>
          <a:p>
            <a:r>
              <a:rPr lang="en-US" sz="4000" dirty="0">
                <a:solidFill>
                  <a:schemeClr val="tx1"/>
                </a:solidFill>
              </a:rPr>
              <a:t>Treasurer’s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Membership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Website/Editor’s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Additional Reports as Required</a:t>
            </a:r>
            <a:endParaRPr lang="en-US" sz="4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14400"/>
            <a:ext cx="7731930" cy="575021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40185C2-0F91-4CD5-B7DC-C484E3113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2021 Balance Sheet</a:t>
            </a:r>
          </a:p>
        </p:txBody>
      </p:sp>
    </p:spTree>
    <p:extLst>
      <p:ext uri="{BB962C8B-B14F-4D97-AF65-F5344CB8AC3E}">
        <p14:creationId xmlns:p14="http://schemas.microsoft.com/office/powerpoint/2010/main" val="33674433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5638800" y="5257800"/>
            <a:ext cx="9906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1447800"/>
            <a:ext cx="1018120" cy="3292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914400"/>
            <a:ext cx="7620000" cy="566108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0331668-7B35-42C9-8B4A-647EF0AC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2020 Balance Sheet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28" y="914400"/>
            <a:ext cx="7599572" cy="56517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41E040-4024-4E0F-8FFA-1C8C26451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2019 Balance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0854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0F9DA-6C3A-2772-08E8-88B72040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Redbubble.com</a:t>
            </a:r>
            <a:br>
              <a:rPr lang="en-US" sz="2800" dirty="0"/>
            </a:br>
            <a:r>
              <a:rPr lang="en-US" sz="2800" dirty="0"/>
              <a:t>25% to the club – fee based on the profit for the month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C4B5928-0B52-D24E-1E19-4EB451F399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2375125"/>
            <a:ext cx="8229600" cy="297611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CDD618-4271-7EEC-013F-A6335E48DC07}"/>
              </a:ext>
            </a:extLst>
          </p:cNvPr>
          <p:cNvSpPr txBox="1"/>
          <p:nvPr/>
        </p:nvSpPr>
        <p:spPr>
          <a:xfrm>
            <a:off x="1143000" y="16764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https://help.redbubble.com/hc/en-us/articles/14947403598100-Artist-Account-Tiers-Fees</a:t>
            </a:r>
          </a:p>
        </p:txBody>
      </p:sp>
    </p:spTree>
    <p:extLst>
      <p:ext uri="{BB962C8B-B14F-4D97-AF65-F5344CB8AC3E}">
        <p14:creationId xmlns:p14="http://schemas.microsoft.com/office/powerpoint/2010/main" val="278177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438400"/>
            <a:ext cx="457200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/>
              <a:t>Treasurer’s Report</a:t>
            </a:r>
            <a:br>
              <a:rPr lang="en-US" sz="4400" b="1" dirty="0"/>
            </a:br>
            <a:r>
              <a:rPr lang="en-US" sz="4400" b="1" dirty="0"/>
              <a:t>Steve Murphy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A76A02-E614-4132-B584-CA96CA536B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041286"/>
              </p:ext>
            </p:extLst>
          </p:nvPr>
        </p:nvGraphicFramePr>
        <p:xfrm>
          <a:off x="304796" y="381001"/>
          <a:ext cx="8382003" cy="54786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5963">
                  <a:extLst>
                    <a:ext uri="{9D8B030D-6E8A-4147-A177-3AD203B41FA5}">
                      <a16:colId xmlns:a16="http://schemas.microsoft.com/office/drawing/2014/main" val="4206589746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714888134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964359087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778174254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778302191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242784717"/>
                    </a:ext>
                  </a:extLst>
                </a:gridCol>
              </a:tblGrid>
              <a:tr h="41030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3600" b="1" u="none" strike="noStrike" dirty="0">
                          <a:effectLst/>
                        </a:rPr>
                        <a:t>5 Year Summary</a:t>
                      </a:r>
                      <a:endParaRPr lang="en-US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115407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CY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2019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2021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40494244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Starting Balance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22281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20553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17660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17988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19068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73110680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Ending Balance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20553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19234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17873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15974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23061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80988913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56750459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Membership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17090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15831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16158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15930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16398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98827017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Newsletter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20447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20062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15708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16679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16298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19074265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-3357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-4231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-749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4374439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86521823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SUNI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3699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62791618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United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7524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3096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4355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31246122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78487608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RAC Donations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502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1200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79284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808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514600"/>
            <a:ext cx="6096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Membership Report</a:t>
            </a:r>
            <a:br>
              <a:rPr lang="en-US" sz="4400" b="1" dirty="0"/>
            </a:br>
            <a:r>
              <a:rPr lang="en-US" sz="4400" b="1" dirty="0"/>
              <a:t>Joe </a:t>
            </a:r>
            <a:r>
              <a:rPr lang="en-US" sz="4400" b="1" dirty="0" err="1"/>
              <a:t>McConlogue</a:t>
            </a: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79E4BB54-A7DA-4824-865C-53AB956D1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52400"/>
            <a:ext cx="6172200" cy="937022"/>
          </a:xfrm>
        </p:spPr>
        <p:txBody>
          <a:bodyPr>
            <a:noAutofit/>
          </a:bodyPr>
          <a:lstStyle/>
          <a:p>
            <a:r>
              <a:rPr lang="en-US" sz="3600" b="1" dirty="0"/>
              <a:t>Membership Breakdown</a:t>
            </a:r>
            <a:br>
              <a:rPr lang="en-US" sz="3600" b="1" dirty="0"/>
            </a:br>
            <a:r>
              <a:rPr lang="en-US" sz="3600" b="1" dirty="0"/>
              <a:t>as of July 31,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41822"/>
            <a:ext cx="8534400" cy="5539978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/>
              <a:t>519 members</a:t>
            </a:r>
          </a:p>
          <a:p>
            <a:pPr lvl="1"/>
            <a:r>
              <a:rPr lang="en-US" sz="1700" dirty="0"/>
              <a:t>Up 10 from last meeting</a:t>
            </a:r>
          </a:p>
          <a:p>
            <a:pPr lvl="1"/>
            <a:r>
              <a:rPr lang="en-US" sz="1700" dirty="0"/>
              <a:t>To date in 2023:</a:t>
            </a:r>
          </a:p>
          <a:p>
            <a:pPr lvl="2"/>
            <a:r>
              <a:rPr lang="en-US" sz="1700" dirty="0"/>
              <a:t>25 new members joined</a:t>
            </a:r>
          </a:p>
          <a:p>
            <a:pPr lvl="2"/>
            <a:r>
              <a:rPr lang="en-US" sz="1700" dirty="0"/>
              <a:t>29 memberships lapsed</a:t>
            </a:r>
          </a:p>
          <a:p>
            <a:pPr lvl="2"/>
            <a:r>
              <a:rPr lang="en-US" sz="1700" dirty="0"/>
              <a:t>Net change -4</a:t>
            </a:r>
          </a:p>
          <a:p>
            <a:r>
              <a:rPr lang="en-US" sz="2400" b="1" dirty="0"/>
              <a:t>Newsletter selection</a:t>
            </a:r>
          </a:p>
          <a:p>
            <a:pPr lvl="1"/>
            <a:r>
              <a:rPr lang="en-US" sz="1700" dirty="0"/>
              <a:t>196 electronic (incl 28 Canadian)</a:t>
            </a:r>
          </a:p>
          <a:p>
            <a:pPr lvl="1"/>
            <a:r>
              <a:rPr lang="en-US" sz="1700" dirty="0"/>
              <a:t>323 printed (incl 2 lifetime, 10 </a:t>
            </a:r>
            <a:r>
              <a:rPr lang="en-US" sz="1700" dirty="0" err="1"/>
              <a:t>intl</a:t>
            </a:r>
            <a:r>
              <a:rPr lang="en-US" sz="1700" dirty="0"/>
              <a:t>)</a:t>
            </a:r>
          </a:p>
          <a:p>
            <a:pPr lvl="1"/>
            <a:r>
              <a:rPr lang="en-US" sz="1700" dirty="0"/>
              <a:t>Change is 1.0% toward printed</a:t>
            </a:r>
          </a:p>
          <a:p>
            <a:r>
              <a:rPr lang="en-US" sz="2600" b="1" dirty="0"/>
              <a:t>Dues payment so far this year</a:t>
            </a:r>
          </a:p>
          <a:p>
            <a:pPr lvl="1"/>
            <a:r>
              <a:rPr lang="en-US" sz="1700" dirty="0"/>
              <a:t>30% pay by check </a:t>
            </a:r>
          </a:p>
          <a:p>
            <a:pPr lvl="1"/>
            <a:r>
              <a:rPr lang="en-US" sz="1700" dirty="0"/>
              <a:t>70% pay by credit card</a:t>
            </a:r>
          </a:p>
          <a:p>
            <a:pPr lvl="1"/>
            <a:r>
              <a:rPr lang="en-US" sz="1700" dirty="0"/>
              <a:t>Change is 2% toward credit cards</a:t>
            </a:r>
          </a:p>
          <a:p>
            <a:pPr lvl="2"/>
            <a:r>
              <a:rPr lang="en-US" sz="1700" dirty="0"/>
              <a:t>44% by PayPal and 56% by Stripe (14% change toward Stripe)</a:t>
            </a:r>
          </a:p>
          <a:p>
            <a:r>
              <a:rPr lang="en-US" sz="2600" b="1" dirty="0" err="1"/>
              <a:t>Misc</a:t>
            </a:r>
            <a:r>
              <a:rPr lang="en-US" sz="2600" b="1" dirty="0"/>
              <a:t> Data</a:t>
            </a:r>
          </a:p>
          <a:p>
            <a:pPr lvl="1"/>
            <a:r>
              <a:rPr lang="en-US" sz="1700" dirty="0"/>
              <a:t>81 members who renewed to date (32%) use auto-renewal</a:t>
            </a:r>
          </a:p>
          <a:p>
            <a:pPr lvl="1"/>
            <a:r>
              <a:rPr lang="en-US" sz="1700" dirty="0"/>
              <a:t>20 members (4%) of total membership have not provided an email address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CE352-B87C-902A-9FA1-D7034C49B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F9A96-C262-326B-E4D9-36488171C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taking Stripe or checks only for dues</a:t>
            </a:r>
          </a:p>
          <a:p>
            <a:r>
              <a:rPr lang="en-US" dirty="0"/>
              <a:t>Mike Hartman helping to automate monthly tasks</a:t>
            </a:r>
          </a:p>
          <a:p>
            <a:r>
              <a:rPr lang="en-US" dirty="0"/>
              <a:t>There will be one more roster update before the United.</a:t>
            </a:r>
          </a:p>
        </p:txBody>
      </p:sp>
    </p:spTree>
    <p:extLst>
      <p:ext uri="{BB962C8B-B14F-4D97-AF65-F5344CB8AC3E}">
        <p14:creationId xmlns:p14="http://schemas.microsoft.com/office/powerpoint/2010/main" val="1360173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F97C4-2F3D-4E53-60DC-2B0DBD5A8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Membership Initiative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F061B-9FF4-10DB-0653-CCA47F47D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Contacted Jeff Eakin, President of Colorado Association of Tiger Owners (CATO)</a:t>
            </a:r>
          </a:p>
          <a:p>
            <a:pPr lvl="1"/>
            <a:r>
              <a:rPr lang="en-US" dirty="0"/>
              <a:t>CATO is a club in name only…more a loose collection of about 25 Tiger owners.</a:t>
            </a:r>
          </a:p>
          <a:p>
            <a:r>
              <a:rPr lang="en-US" dirty="0"/>
              <a:t>Attempted to convince him to have CATO become part of TEAE and become nucleus of Rocky Mountain Region</a:t>
            </a:r>
          </a:p>
          <a:p>
            <a:r>
              <a:rPr lang="en-US" dirty="0"/>
              <a:t>Offered a $5.00 discount on first year membership</a:t>
            </a:r>
          </a:p>
          <a:p>
            <a:r>
              <a:rPr lang="en-US" dirty="0"/>
              <a:t>CATO, after much internal discussion, declined the offer</a:t>
            </a:r>
          </a:p>
        </p:txBody>
      </p:sp>
    </p:spTree>
    <p:extLst>
      <p:ext uri="{BB962C8B-B14F-4D97-AF65-F5344CB8AC3E}">
        <p14:creationId xmlns:p14="http://schemas.microsoft.com/office/powerpoint/2010/main" val="3339040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6703</TotalTime>
  <Words>1847</Words>
  <Application>Microsoft Office PowerPoint</Application>
  <PresentationFormat>On-screen Show (4:3)</PresentationFormat>
  <Paragraphs>347</Paragraphs>
  <Slides>33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Office Theme</vt:lpstr>
      <vt:lpstr>TEAE Board of Directors Annual Conference August 20, 2023</vt:lpstr>
      <vt:lpstr>Agenda</vt:lpstr>
      <vt:lpstr>Reports</vt:lpstr>
      <vt:lpstr>PowerPoint Presentation</vt:lpstr>
      <vt:lpstr>PowerPoint Presentation</vt:lpstr>
      <vt:lpstr>PowerPoint Presentation</vt:lpstr>
      <vt:lpstr>Membership Breakdown as of July 31, 2023</vt:lpstr>
      <vt:lpstr>Membership</vt:lpstr>
      <vt:lpstr>Membership Initiative</vt:lpstr>
      <vt:lpstr>PowerPoint Presentation</vt:lpstr>
      <vt:lpstr>PowerPoint Presentation</vt:lpstr>
      <vt:lpstr>Back Issue Requests </vt:lpstr>
      <vt:lpstr>PowerPoint Presentation</vt:lpstr>
      <vt:lpstr>Visitors to the website Everything changed July 1 So I don’t know much </vt:lpstr>
      <vt:lpstr>PowerPoint Presentation</vt:lpstr>
      <vt:lpstr>Old Business </vt:lpstr>
      <vt:lpstr>Three Year Business Plan (3YPC) Update </vt:lpstr>
      <vt:lpstr>Three Year Business Plan (3YPC) Update </vt:lpstr>
      <vt:lpstr>Three Year Business Plan (3YPC) Update </vt:lpstr>
      <vt:lpstr>Three Year Business Plan (3YPC) Update </vt:lpstr>
      <vt:lpstr>Three Year Business Plan (3YPC) Update </vt:lpstr>
      <vt:lpstr>Three Year Business Plan (3YPC) Update </vt:lpstr>
      <vt:lpstr>PowerPoint Presentation</vt:lpstr>
      <vt:lpstr>United 40 Bowling Green, KY </vt:lpstr>
      <vt:lpstr>United 40 </vt:lpstr>
      <vt:lpstr>United 41 (2024)</vt:lpstr>
      <vt:lpstr>New Business </vt:lpstr>
      <vt:lpstr>Wrap Up</vt:lpstr>
      <vt:lpstr>Backup Slides</vt:lpstr>
      <vt:lpstr>2021 Balance Sheet</vt:lpstr>
      <vt:lpstr>2020 Balance Sheet</vt:lpstr>
      <vt:lpstr>2019 Balance Sheet</vt:lpstr>
      <vt:lpstr>Redbubble.com 25% to the club – fee based on the profit for the month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Directors Web Conference February, 2020</dc:title>
  <dc:creator>Jimmy</dc:creator>
  <cp:lastModifiedBy>Kerch McConlogue</cp:lastModifiedBy>
  <cp:revision>81</cp:revision>
  <dcterms:created xsi:type="dcterms:W3CDTF">2020-08-05T12:28:23Z</dcterms:created>
  <dcterms:modified xsi:type="dcterms:W3CDTF">2023-08-20T15:55:18Z</dcterms:modified>
</cp:coreProperties>
</file>