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286" r:id="rId2"/>
    <p:sldId id="287" r:id="rId3"/>
    <p:sldId id="258" r:id="rId4"/>
    <p:sldId id="288" r:id="rId5"/>
    <p:sldId id="370" r:id="rId6"/>
    <p:sldId id="289" r:id="rId7"/>
    <p:sldId id="346" r:id="rId8"/>
    <p:sldId id="365" r:id="rId9"/>
    <p:sldId id="364" r:id="rId10"/>
    <p:sldId id="290" r:id="rId11"/>
    <p:sldId id="366" r:id="rId12"/>
    <p:sldId id="367" r:id="rId13"/>
    <p:sldId id="368" r:id="rId14"/>
    <p:sldId id="369" r:id="rId15"/>
    <p:sldId id="269" r:id="rId16"/>
    <p:sldId id="348" r:id="rId17"/>
    <p:sldId id="262" r:id="rId18"/>
    <p:sldId id="360" r:id="rId19"/>
    <p:sldId id="361" r:id="rId20"/>
    <p:sldId id="363" r:id="rId21"/>
    <p:sldId id="362" r:id="rId22"/>
    <p:sldId id="276" r:id="rId23"/>
    <p:sldId id="371" r:id="rId24"/>
    <p:sldId id="344" r:id="rId25"/>
    <p:sldId id="372" r:id="rId26"/>
    <p:sldId id="373" r:id="rId27"/>
    <p:sldId id="285" r:id="rId28"/>
    <p:sldId id="308" r:id="rId29"/>
    <p:sldId id="261" r:id="rId30"/>
    <p:sldId id="299" r:id="rId31"/>
    <p:sldId id="256" r:id="rId3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5226" autoAdjust="0"/>
  </p:normalViewPr>
  <p:slideViewPr>
    <p:cSldViewPr>
      <p:cViewPr varScale="1">
        <p:scale>
          <a:sx n="82" d="100"/>
          <a:sy n="82" d="100"/>
        </p:scale>
        <p:origin x="1474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824E8F-6ADD-40DB-B7DA-6C9A136FE8B4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51836B-75FC-4E48-81EF-0DA75B598A7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1836B-75FC-4E48-81EF-0DA75B598A7C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4959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51836B-75FC-4E48-81EF-0DA75B598A7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224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0DF76-0709-4963-BADB-44DD448E6E0F}" type="datetimeFigureOut">
              <a:rPr lang="en-US" smtClean="0"/>
              <a:pPr/>
              <a:t>9/10/2023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42D3BE-48CE-4E4A-991A-D4E8E571562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568575"/>
            <a:ext cx="7772400" cy="1470025"/>
          </a:xfrm>
        </p:spPr>
        <p:txBody>
          <a:bodyPr>
            <a:noAutofit/>
          </a:bodyPr>
          <a:lstStyle/>
          <a:p>
            <a:r>
              <a:rPr lang="en-US" sz="4800" b="1" dirty="0"/>
              <a:t>TEAE</a:t>
            </a:r>
            <a:br>
              <a:rPr lang="en-US" sz="4800" b="1" dirty="0"/>
            </a:br>
            <a:r>
              <a:rPr lang="en-US" sz="4800" b="1" dirty="0"/>
              <a:t>General Membership Meeting</a:t>
            </a:r>
            <a:br>
              <a:rPr lang="en-US" sz="4800" b="1" dirty="0"/>
            </a:br>
            <a:r>
              <a:rPr lang="en-US" sz="4800" b="1" dirty="0"/>
              <a:t>September 15, 2023</a:t>
            </a:r>
          </a:p>
        </p:txBody>
      </p:sp>
      <p:pic>
        <p:nvPicPr>
          <p:cNvPr id="4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993695-D741-48CF-88BA-BF59893AF36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35" y="4800600"/>
            <a:ext cx="5138530" cy="157581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19200" y="2438400"/>
            <a:ext cx="67056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Editor/Webmaster Report</a:t>
            </a:r>
            <a:br>
              <a:rPr lang="en-US" sz="4400" b="1" dirty="0"/>
            </a:br>
            <a:r>
              <a:rPr lang="en-US" sz="4400" b="1" dirty="0"/>
              <a:t>Kerch </a:t>
            </a:r>
            <a:r>
              <a:rPr lang="en-US" sz="4400" b="1" dirty="0" err="1"/>
              <a:t>McConlogue</a:t>
            </a:r>
            <a:endParaRPr lang="en-US" sz="4400" b="1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BF89520B-7A11-4658-9CCF-55CEA5F77BB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35" y="4572000"/>
            <a:ext cx="5138530" cy="157581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067C8C2-A0EB-D715-AA1E-7342A83259C3}"/>
              </a:ext>
            </a:extLst>
          </p:cNvPr>
          <p:cNvGraphicFramePr>
            <a:graphicFrameLocks noGrp="1"/>
          </p:cNvGraphicFramePr>
          <p:nvPr/>
        </p:nvGraphicFramePr>
        <p:xfrm>
          <a:off x="685800" y="1219200"/>
          <a:ext cx="4221958" cy="47852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73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7868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3595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502471"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Month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No. of Pages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dirty="0"/>
                        <a:t>Monthly  Cost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9090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January</a:t>
                      </a:r>
                    </a:p>
                  </a:txBody>
                  <a:tcPr marL="51435" marR="51435" marT="25718" marB="2571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12</a:t>
                      </a:r>
                    </a:p>
                  </a:txBody>
                  <a:tcPr marL="51435" marR="51435" marT="25718" marB="2571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$ 1093</a:t>
                      </a:r>
                    </a:p>
                  </a:txBody>
                  <a:tcPr marL="51435" marR="51435" marT="25718" marB="25718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9090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February</a:t>
                      </a:r>
                    </a:p>
                  </a:txBody>
                  <a:tcPr marL="51435" marR="51435" marT="25718" marB="25718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12</a:t>
                      </a:r>
                    </a:p>
                  </a:txBody>
                  <a:tcPr marL="51435" marR="51435" marT="25718" marB="25718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$ 1103</a:t>
                      </a:r>
                    </a:p>
                  </a:txBody>
                  <a:tcPr marL="51435" marR="51435" marT="25718" marB="2571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9090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March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$ 1103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April 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20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$ 1851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1214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May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$1013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388281515"/>
                  </a:ext>
                </a:extLst>
              </a:tr>
              <a:tr h="308386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June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20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$1845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584824427"/>
                  </a:ext>
                </a:extLst>
              </a:tr>
              <a:tr h="29090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July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12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$1125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9090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August </a:t>
                      </a:r>
                    </a:p>
                  </a:txBody>
                  <a:tcPr marL="51435" marR="51435" marT="25718" marB="25718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12</a:t>
                      </a:r>
                    </a:p>
                  </a:txBody>
                  <a:tcPr marL="51435" marR="51435" marT="25718" marB="25718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$ 1125 (</a:t>
                      </a:r>
                      <a:r>
                        <a:rPr lang="en-US" sz="900" b="1" dirty="0" err="1"/>
                        <a:t>est</a:t>
                      </a:r>
                      <a:r>
                        <a:rPr lang="en-US" sz="900" b="1" dirty="0"/>
                        <a:t>)</a:t>
                      </a:r>
                    </a:p>
                  </a:txBody>
                  <a:tcPr marL="51435" marR="51435" marT="25718" marB="25718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90905">
                <a:tc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 marL="51435" marR="51435" marT="25718" marB="2571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Avg pages per issue </a:t>
                      </a:r>
                    </a:p>
                    <a:p>
                      <a:pPr algn="ctr"/>
                      <a:r>
                        <a:rPr lang="en-US" sz="900" b="1" dirty="0"/>
                        <a:t>14</a:t>
                      </a:r>
                    </a:p>
                  </a:txBody>
                  <a:tcPr marL="51435" marR="51435" marT="25718" marB="2571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Total  costs for </a:t>
                      </a:r>
                      <a:br>
                        <a:rPr lang="en-US" sz="900" b="1" dirty="0"/>
                      </a:br>
                      <a:r>
                        <a:rPr lang="en-US" sz="900" b="1" dirty="0"/>
                        <a:t>First 8 months</a:t>
                      </a:r>
                    </a:p>
                    <a:p>
                      <a:pPr algn="ctr"/>
                      <a:r>
                        <a:rPr lang="en-US" sz="900" b="1" dirty="0"/>
                        <a:t>$10,258</a:t>
                      </a:r>
                    </a:p>
                  </a:txBody>
                  <a:tcPr marL="51435" marR="51435" marT="25718" marB="25718"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6614973"/>
                  </a:ext>
                </a:extLst>
              </a:tr>
              <a:tr h="29090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September 2022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16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$ 1560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090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October 2022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16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900" b="1" dirty="0"/>
                        <a:t>$ 1563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9090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November 2022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20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$ 1829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90905"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December 2022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12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$ 1091*</a:t>
                      </a:r>
                    </a:p>
                  </a:txBody>
                  <a:tcPr marL="51435" marR="51435" marT="25718" marB="25718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0905">
                <a:tc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900" b="1" dirty="0"/>
                        <a:t>2022 total 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ctr"/>
                      <a:endParaRPr lang="en-US" sz="900" b="1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  <p:graphicFrame>
        <p:nvGraphicFramePr>
          <p:cNvPr id="8" name="Table 6">
            <a:extLst>
              <a:ext uri="{FF2B5EF4-FFF2-40B4-BE49-F238E27FC236}">
                <a16:creationId xmlns:a16="http://schemas.microsoft.com/office/drawing/2014/main" id="{27550144-549E-5351-F754-0C768A6764EB}"/>
              </a:ext>
            </a:extLst>
          </p:cNvPr>
          <p:cNvGraphicFramePr>
            <a:graphicFrameLocks noGrp="1"/>
          </p:cNvGraphicFramePr>
          <p:nvPr/>
        </p:nvGraphicFramePr>
        <p:xfrm>
          <a:off x="5257800" y="3476624"/>
          <a:ext cx="2971800" cy="22383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61736">
                  <a:extLst>
                    <a:ext uri="{9D8B030D-6E8A-4147-A177-3AD203B41FA5}">
                      <a16:colId xmlns:a16="http://schemas.microsoft.com/office/drawing/2014/main" val="3291903691"/>
                    </a:ext>
                  </a:extLst>
                </a:gridCol>
                <a:gridCol w="910064">
                  <a:extLst>
                    <a:ext uri="{9D8B030D-6E8A-4147-A177-3AD203B41FA5}">
                      <a16:colId xmlns:a16="http://schemas.microsoft.com/office/drawing/2014/main" val="1523772149"/>
                    </a:ext>
                  </a:extLst>
                </a:gridCol>
              </a:tblGrid>
              <a:tr h="685355">
                <a:tc gridSpan="2">
                  <a:txBody>
                    <a:bodyPr/>
                    <a:lstStyle/>
                    <a:p>
                      <a:r>
                        <a:rPr lang="en-US" sz="1100" dirty="0"/>
                        <a:t>Estimate cost 6 printed issues/year</a:t>
                      </a:r>
                    </a:p>
                    <a:p>
                      <a:r>
                        <a:rPr lang="en-US" sz="1100" dirty="0"/>
                        <a:t>12 published/year</a:t>
                      </a:r>
                    </a:p>
                    <a:p>
                      <a:r>
                        <a:rPr lang="en-US" sz="1100" dirty="0"/>
                        <a:t>2022 prices</a:t>
                      </a:r>
                    </a:p>
                  </a:txBody>
                  <a:tcPr marL="51435" marR="51435" marT="25718" marB="25718"/>
                </a:tc>
                <a:tc hMerge="1">
                  <a:txBody>
                    <a:bodyPr/>
                    <a:lstStyle/>
                    <a:p>
                      <a:endParaRPr lang="en-US" sz="14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495084972"/>
                  </a:ext>
                </a:extLst>
              </a:tr>
              <a:tr h="388256">
                <a:tc>
                  <a:txBody>
                    <a:bodyPr/>
                    <a:lstStyle/>
                    <a:p>
                      <a:r>
                        <a:rPr lang="en-US" sz="1100" dirty="0"/>
                        <a:t>Average pages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32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3571436290"/>
                  </a:ext>
                </a:extLst>
              </a:tr>
              <a:tr h="388256">
                <a:tc>
                  <a:txBody>
                    <a:bodyPr/>
                    <a:lstStyle/>
                    <a:p>
                      <a:r>
                        <a:rPr lang="en-US" sz="1100" dirty="0"/>
                        <a:t>Cost for 16 pages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$ 1,800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72811499"/>
                  </a:ext>
                </a:extLst>
              </a:tr>
              <a:tr h="388256">
                <a:tc>
                  <a:txBody>
                    <a:bodyPr/>
                    <a:lstStyle/>
                    <a:p>
                      <a:r>
                        <a:rPr lang="en-US" sz="1100" dirty="0"/>
                        <a:t>Annual cost for 6 issues</a:t>
                      </a:r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pPr algn="r"/>
                      <a:r>
                        <a:rPr lang="en-US" sz="1100" dirty="0"/>
                        <a:t>$ 10,800</a:t>
                      </a:r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125865860"/>
                  </a:ext>
                </a:extLst>
              </a:tr>
              <a:tr h="388256">
                <a:tc>
                  <a:txBody>
                    <a:bodyPr/>
                    <a:lstStyle/>
                    <a:p>
                      <a:endParaRPr lang="en-US" sz="1100"/>
                    </a:p>
                  </a:txBody>
                  <a:tcPr marL="51435" marR="51435" marT="25718" marB="25718"/>
                </a:tc>
                <a:tc>
                  <a:txBody>
                    <a:bodyPr/>
                    <a:lstStyle/>
                    <a:p>
                      <a:endParaRPr lang="en-US" sz="1100" dirty="0"/>
                    </a:p>
                  </a:txBody>
                  <a:tcPr marL="51435" marR="51435" marT="25718" marB="25718"/>
                </a:tc>
                <a:extLst>
                  <a:ext uri="{0D108BD9-81ED-4DB2-BD59-A6C34878D82A}">
                    <a16:rowId xmlns:a16="http://schemas.microsoft.com/office/drawing/2014/main" val="1755573055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93C6E21-8ACA-A8C1-82F6-897C501557A9}"/>
              </a:ext>
            </a:extLst>
          </p:cNvPr>
          <p:cNvSpPr txBox="1"/>
          <p:nvPr/>
        </p:nvSpPr>
        <p:spPr>
          <a:xfrm>
            <a:off x="3022996" y="381000"/>
            <a:ext cx="3098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3600" b="1" i="1" dirty="0">
                <a:solidFill>
                  <a:prstClr val="black"/>
                </a:solidFill>
                <a:cs typeface="Times New Roman" panose="02020603050405020304" pitchFamily="18" charset="0"/>
              </a:rPr>
              <a:t>RootesReview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6370E7D-AE27-497A-B27A-27A6B3774E0B}"/>
              </a:ext>
            </a:extLst>
          </p:cNvPr>
          <p:cNvSpPr txBox="1"/>
          <p:nvPr/>
        </p:nvSpPr>
        <p:spPr>
          <a:xfrm>
            <a:off x="1885950" y="5791200"/>
            <a:ext cx="508635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* Mailed first class</a:t>
            </a:r>
          </a:p>
        </p:txBody>
      </p:sp>
    </p:spTree>
    <p:extLst>
      <p:ext uri="{BB962C8B-B14F-4D97-AF65-F5344CB8AC3E}">
        <p14:creationId xmlns:p14="http://schemas.microsoft.com/office/powerpoint/2010/main" val="3110939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03938C-0671-6A89-2175-ACB6941C3F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539873"/>
          </a:xfrm>
        </p:spPr>
        <p:txBody>
          <a:bodyPr>
            <a:normAutofit/>
          </a:bodyPr>
          <a:lstStyle/>
          <a:p>
            <a:r>
              <a:rPr lang="en-US" sz="4000" b="1" dirty="0"/>
              <a:t>Back Issue Requests</a:t>
            </a:r>
            <a:br>
              <a:rPr lang="en-US" sz="4000" b="1" dirty="0"/>
            </a:br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6E83B21-CC01-49C3-1BD8-59D6D129406F}"/>
              </a:ext>
            </a:extLst>
          </p:cNvPr>
          <p:cNvGraphicFramePr>
            <a:graphicFrameLocks noGrp="1"/>
          </p:cNvGraphicFramePr>
          <p:nvPr/>
        </p:nvGraphicFramePr>
        <p:xfrm>
          <a:off x="838200" y="2706208"/>
          <a:ext cx="7010400" cy="19327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61856">
                  <a:extLst>
                    <a:ext uri="{9D8B030D-6E8A-4147-A177-3AD203B41FA5}">
                      <a16:colId xmlns:a16="http://schemas.microsoft.com/office/drawing/2014/main" val="1656128242"/>
                    </a:ext>
                  </a:extLst>
                </a:gridCol>
                <a:gridCol w="1972643">
                  <a:extLst>
                    <a:ext uri="{9D8B030D-6E8A-4147-A177-3AD203B41FA5}">
                      <a16:colId xmlns:a16="http://schemas.microsoft.com/office/drawing/2014/main" val="1067525628"/>
                    </a:ext>
                  </a:extLst>
                </a:gridCol>
                <a:gridCol w="777336">
                  <a:extLst>
                    <a:ext uri="{9D8B030D-6E8A-4147-A177-3AD203B41FA5}">
                      <a16:colId xmlns:a16="http://schemas.microsoft.com/office/drawing/2014/main" val="1305711707"/>
                    </a:ext>
                  </a:extLst>
                </a:gridCol>
                <a:gridCol w="1203047">
                  <a:extLst>
                    <a:ext uri="{9D8B030D-6E8A-4147-A177-3AD203B41FA5}">
                      <a16:colId xmlns:a16="http://schemas.microsoft.com/office/drawing/2014/main" val="673592242"/>
                    </a:ext>
                  </a:extLst>
                </a:gridCol>
                <a:gridCol w="1147759">
                  <a:extLst>
                    <a:ext uri="{9D8B030D-6E8A-4147-A177-3AD203B41FA5}">
                      <a16:colId xmlns:a16="http://schemas.microsoft.com/office/drawing/2014/main" val="1261898819"/>
                    </a:ext>
                  </a:extLst>
                </a:gridCol>
                <a:gridCol w="1147759">
                  <a:extLst>
                    <a:ext uri="{9D8B030D-6E8A-4147-A177-3AD203B41FA5}">
                      <a16:colId xmlns:a16="http://schemas.microsoft.com/office/drawing/2014/main" val="559427737"/>
                    </a:ext>
                  </a:extLst>
                </a:gridCol>
              </a:tblGrid>
              <a:tr h="386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pages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per copy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</a:rPr>
                        <a:t>wt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postage*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Subtotal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price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64905794"/>
                  </a:ext>
                </a:extLst>
              </a:tr>
              <a:tr h="386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12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  2.77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 oz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   0.83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$   3.60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$   4.00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4036778449"/>
                  </a:ext>
                </a:extLst>
              </a:tr>
              <a:tr h="386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16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  3.50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2.6 oz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   1.03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$   4.53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$   5.00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2814095216"/>
                  </a:ext>
                </a:extLst>
              </a:tr>
              <a:tr h="386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20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  4.23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3.4 oz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   1.23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$   5.46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$   6.00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1365958196"/>
                  </a:ext>
                </a:extLst>
              </a:tr>
              <a:tr h="38655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>
                          <a:effectLst/>
                        </a:rPr>
                        <a:t>24</a:t>
                      </a:r>
                      <a:endParaRPr lang="en-US" sz="20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  4.96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4 oz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$   1.23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$   6.19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effectLst/>
                        </a:rPr>
                        <a:t> $   6.50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/>
                </a:tc>
                <a:extLst>
                  <a:ext uri="{0D108BD9-81ED-4DB2-BD59-A6C34878D82A}">
                    <a16:rowId xmlns:a16="http://schemas.microsoft.com/office/drawing/2014/main" val="3169065902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BB09C487-2976-7605-92B3-2152D6057CE3}"/>
              </a:ext>
            </a:extLst>
          </p:cNvPr>
          <p:cNvSpPr txBox="1"/>
          <p:nvPr/>
        </p:nvSpPr>
        <p:spPr>
          <a:xfrm>
            <a:off x="685800" y="1197608"/>
            <a:ext cx="7391400" cy="15081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Based on $64 per page for a print run of 350</a:t>
            </a:r>
            <a:b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en-US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plus $200 for mail processing </a:t>
            </a:r>
          </a:p>
          <a:p>
            <a:pPr lvl="1"/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(It’s really more like $335 for postage and mail processing)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400" dirty="0">
                <a:latin typeface="Times New Roman" panose="02020603050405020304" pitchFamily="18" charset="0"/>
              </a:rPr>
              <a:t>Reminder: Printed members don’t pay the full freight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B669724-D8FD-210A-1AD0-351A8CAAEB3D}"/>
              </a:ext>
            </a:extLst>
          </p:cNvPr>
          <p:cNvSpPr txBox="1"/>
          <p:nvPr/>
        </p:nvSpPr>
        <p:spPr>
          <a:xfrm>
            <a:off x="821266" y="5122333"/>
            <a:ext cx="7886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* As of July 2023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r>
              <a:rPr lang="en-US" dirty="0"/>
              <a:t>Posted online here:  https://www.teae.org/rootes-reviews/#printed</a:t>
            </a:r>
          </a:p>
        </p:txBody>
      </p:sp>
    </p:spTree>
    <p:extLst>
      <p:ext uri="{BB962C8B-B14F-4D97-AF65-F5344CB8AC3E}">
        <p14:creationId xmlns:p14="http://schemas.microsoft.com/office/powerpoint/2010/main" val="110517409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4EA270-39C9-E860-DFD9-C3A8BF56857E}"/>
              </a:ext>
            </a:extLst>
          </p:cNvPr>
          <p:cNvSpPr txBox="1"/>
          <p:nvPr/>
        </p:nvSpPr>
        <p:spPr>
          <a:xfrm>
            <a:off x="2514600" y="381000"/>
            <a:ext cx="4127064" cy="1540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Facebook</a:t>
            </a:r>
          </a:p>
          <a:p>
            <a:pPr algn="ctr" defTabSz="685800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Total membership 1387 (as of Aug 13)</a:t>
            </a:r>
          </a:p>
          <a:p>
            <a:pPr defTabSz="685800"/>
            <a:endParaRPr lang="en-US" sz="1013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66DBCC-ACC4-623C-8148-FBCFB47EFE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921871"/>
            <a:ext cx="7833772" cy="455892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9DF2A0C-3F4F-9B2A-84EE-3FCA6F51ECBF}"/>
              </a:ext>
            </a:extLst>
          </p:cNvPr>
          <p:cNvSpPr txBox="1"/>
          <p:nvPr/>
        </p:nvSpPr>
        <p:spPr>
          <a:xfrm>
            <a:off x="3200400" y="3124200"/>
            <a:ext cx="1600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Engagement for  28 days July 16-Aug 11</a:t>
            </a:r>
          </a:p>
        </p:txBody>
      </p:sp>
    </p:spTree>
    <p:extLst>
      <p:ext uri="{BB962C8B-B14F-4D97-AF65-F5344CB8AC3E}">
        <p14:creationId xmlns:p14="http://schemas.microsoft.com/office/powerpoint/2010/main" val="41340084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7ADF9CE-E780-3B77-CB4A-3B05BA5B0D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8825" y="1219200"/>
            <a:ext cx="5086350" cy="2073274"/>
          </a:xfrm>
        </p:spPr>
        <p:txBody>
          <a:bodyPr>
            <a:normAutofit fontScale="90000"/>
          </a:bodyPr>
          <a:lstStyle/>
          <a:p>
            <a:r>
              <a:rPr lang="en-US" dirty="0"/>
              <a:t>Visitors to the website</a:t>
            </a:r>
            <a:br>
              <a:rPr lang="en-US" dirty="0"/>
            </a:br>
            <a:r>
              <a:rPr lang="en-US" dirty="0"/>
              <a:t>Everything changed July 1</a:t>
            </a:r>
            <a:br>
              <a:rPr lang="en-US" dirty="0"/>
            </a:br>
            <a:r>
              <a:rPr lang="en-US" dirty="0"/>
              <a:t>So I don’t know much</a:t>
            </a:r>
            <a:br>
              <a:rPr lang="en-US" dirty="0"/>
            </a:b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CBDFBB9-1D97-5EDA-0B43-D5052F9263AA}"/>
              </a:ext>
            </a:extLst>
          </p:cNvPr>
          <p:cNvSpPr txBox="1"/>
          <p:nvPr/>
        </p:nvSpPr>
        <p:spPr>
          <a:xfrm>
            <a:off x="1600200" y="3444874"/>
            <a:ext cx="594360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2.5K users since July 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Average time on a page: 2 min 31 sec</a:t>
            </a:r>
          </a:p>
        </p:txBody>
      </p:sp>
    </p:spTree>
    <p:extLst>
      <p:ext uri="{BB962C8B-B14F-4D97-AF65-F5344CB8AC3E}">
        <p14:creationId xmlns:p14="http://schemas.microsoft.com/office/powerpoint/2010/main" val="213170336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Old Business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/>
              <a:t>Three Year Business Plan Committee</a:t>
            </a:r>
          </a:p>
          <a:p>
            <a:pPr marL="0" indent="0">
              <a:buNone/>
            </a:pPr>
            <a:endParaRPr lang="en-US" sz="3600" dirty="0"/>
          </a:p>
          <a:p>
            <a:endParaRPr lang="en-US" sz="3600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E268E-4F83-AE62-9188-DE505E8770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Three Year Business Plan (3YPC) Update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FAEDD6-FBAF-3379-A10F-7F8F29B224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4876800"/>
          </a:xfrm>
        </p:spPr>
        <p:txBody>
          <a:bodyPr>
            <a:normAutofit fontScale="55000" lnSpcReduction="20000"/>
          </a:bodyPr>
          <a:lstStyle/>
          <a:p>
            <a:r>
              <a:rPr lang="en-US" sz="5800" dirty="0"/>
              <a:t>July 2022: Board approves the formation of a Three Year Business Plan Committee (3YPC)</a:t>
            </a:r>
          </a:p>
          <a:p>
            <a:pPr marL="400050" lvl="1" indent="0"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MISSION</a:t>
            </a:r>
          </a:p>
          <a:p>
            <a:pPr lvl="1">
              <a:spcBef>
                <a:spcPts val="0"/>
              </a:spcBef>
              <a:buFontTx/>
              <a:buChar char="-"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Identify financially executable practices and procedures TEAE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   should pursue to better serve the Rootes Marque in North </a:t>
            </a:r>
          </a:p>
          <a:p>
            <a:pPr marL="400050" lvl="1" indent="0">
              <a:spcBef>
                <a:spcPts val="0"/>
              </a:spcBef>
              <a:buNone/>
            </a:pP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   America.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OBJECTIVES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- Identify/list the clubs strengths, accomplishments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- Identify the clubs weaknesses or needs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- Identify opportunities &amp; ideas to pursue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- Identify risks, conflicts and threats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PROCESS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- Capture thoughts, ideas, opinions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- Develop actionable opportunities &amp; ideas to pursue</a:t>
            </a:r>
            <a:b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</a:b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</a:rPr>
              <a:t>- Develop actionable plan the BOD can execute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51378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338F89-7C32-D065-C7AC-0E98F37E7C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600" y="152400"/>
            <a:ext cx="8763000" cy="563562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Three Year Business Plan (3YPC) Update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039BF0-78D1-335A-F0CB-B092B3A6DE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" y="762000"/>
            <a:ext cx="9067800" cy="6172200"/>
          </a:xfrm>
        </p:spPr>
        <p:txBody>
          <a:bodyPr>
            <a:normAutofit fontScale="40000" lnSpcReduction="20000"/>
          </a:bodyPr>
          <a:lstStyle/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5900" b="1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February 2023: The Board approved the following recommendations for action</a:t>
            </a: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5900" b="1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30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2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committee of members to improve participation and responsiveness of       Facebook and Forum platforms.</a:t>
            </a:r>
          </a:p>
          <a:p>
            <a:pPr marL="342900" lvl="1" indent="0">
              <a:lnSpc>
                <a:spcPct val="107000"/>
              </a:lnSpc>
              <a:spcBef>
                <a:spcPts val="0"/>
              </a:spcBef>
              <a:buNone/>
            </a:pPr>
            <a:endParaRPr lang="en-US" sz="42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46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standing committee of members to produce technical videos.</a:t>
            </a: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endParaRPr lang="en-US" sz="46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42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committee to make recommendations with regard to the Wally Smith and Keith Porter awards.</a:t>
            </a: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endParaRPr lang="en-US" sz="42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42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Review and possible revision of bylaws</a:t>
            </a: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endParaRPr lang="en-US" sz="42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42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An expansion of TAC activities by TEAE.</a:t>
            </a: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endParaRPr lang="en-US" sz="42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42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Preparation of a regalia plan including a plan for any seed money required.</a:t>
            </a: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endParaRPr lang="en-US" sz="42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42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volunteer should be sought to investigate qualifications for 501 (c)3 tax status.</a:t>
            </a: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endParaRPr lang="en-US" sz="42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42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Approval to investigate options altering club logo &amp; name to de-emphasize EAST and promote the inclusion of all Rootes Vehicles </a:t>
            </a: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endParaRPr lang="en-US" sz="42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42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Expansion and promotion of the BASH concept as tool for Regional Reps</a:t>
            </a: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endParaRPr lang="en-US" sz="4200" dirty="0">
              <a:solidFill>
                <a:schemeClr val="accent1">
                  <a:lumMod val="50000"/>
                </a:schemeClr>
              </a:solidFill>
              <a:latin typeface="Arial Rounded MT Bold" panose="020F07040305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-57150">
              <a:lnSpc>
                <a:spcPct val="107000"/>
              </a:lnSpc>
              <a:spcBef>
                <a:spcPts val="0"/>
              </a:spcBef>
              <a:buNone/>
            </a:pPr>
            <a:r>
              <a:rPr lang="en-US" sz="4200" dirty="0">
                <a:solidFill>
                  <a:schemeClr val="accent1">
                    <a:lumMod val="50000"/>
                  </a:schemeClr>
                </a:solidFill>
                <a:latin typeface="Arial Rounded MT Bold" panose="020F07040305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Investigate ways to expand membership west of Mississippi</a:t>
            </a:r>
          </a:p>
          <a:p>
            <a:endParaRPr lang="en-US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14708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3B52A-0A04-EA89-FB5C-3507918A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274638"/>
            <a:ext cx="8686800" cy="8683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Three Year Business Plan (3YPC) Update 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CBD88-1264-FDD4-7320-307D86EF766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sz="3300" b="1" dirty="0"/>
              <a:t>Forum/Facebook</a:t>
            </a:r>
          </a:p>
          <a:p>
            <a:pPr lvl="1"/>
            <a:r>
              <a:rPr lang="en-US" dirty="0"/>
              <a:t>Formed subcommittee (Jim Lindner/Kerch McConlogue/Steve Murphy/Kevin </a:t>
            </a:r>
            <a:r>
              <a:rPr lang="en-US" dirty="0" err="1"/>
              <a:t>Klotzbach</a:t>
            </a:r>
            <a:r>
              <a:rPr lang="en-US" dirty="0"/>
              <a:t>/Ron Stein/Gary Corbett) to identify and implement actions to improve useability and promote participation</a:t>
            </a:r>
          </a:p>
          <a:p>
            <a:pPr lvl="1"/>
            <a:r>
              <a:rPr lang="en-US" dirty="0"/>
              <a:t>Updated Forum categories. Eliminated stale topics</a:t>
            </a:r>
          </a:p>
          <a:p>
            <a:pPr lvl="1"/>
            <a:r>
              <a:rPr lang="en-US" dirty="0"/>
              <a:t>Added admins to both platforms to improve overall management</a:t>
            </a:r>
          </a:p>
          <a:p>
            <a:pPr lvl="1"/>
            <a:r>
              <a:rPr lang="en-US" dirty="0"/>
              <a:t>Outreach to members and other knowledgeable people in community. Invitation to join and/or participate on both platforms. This has improved responsiveness</a:t>
            </a:r>
          </a:p>
          <a:p>
            <a:pPr lvl="1"/>
            <a:r>
              <a:rPr lang="en-US" dirty="0"/>
              <a:t>FB continues to grow. Forum appears to be getting more use and responsiveness to posts has improved.</a:t>
            </a:r>
          </a:p>
        </p:txBody>
      </p:sp>
    </p:spTree>
    <p:extLst>
      <p:ext uri="{BB962C8B-B14F-4D97-AF65-F5344CB8AC3E}">
        <p14:creationId xmlns:p14="http://schemas.microsoft.com/office/powerpoint/2010/main" val="349072046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3B52A-0A04-EA89-FB5C-3507918A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Three Year Business Plan (3YPC) Update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CBD88-1264-FDD4-7320-307D86EF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6324600"/>
          </a:xfrm>
        </p:spPr>
        <p:txBody>
          <a:bodyPr>
            <a:normAutofit fontScale="77500" lnSpcReduction="20000"/>
          </a:bodyPr>
          <a:lstStyle/>
          <a:p>
            <a:r>
              <a:rPr lang="en-US" sz="3400" b="1" dirty="0"/>
              <a:t>Revision of Legacy Award Criteria</a:t>
            </a:r>
          </a:p>
          <a:p>
            <a:pPr lvl="1"/>
            <a:r>
              <a:rPr lang="en-US" dirty="0"/>
              <a:t>Tiger Tom and Tom Calvert working on revisions</a:t>
            </a:r>
          </a:p>
          <a:p>
            <a:pPr lvl="1"/>
            <a:r>
              <a:rPr lang="en-US" dirty="0"/>
              <a:t>Results pending</a:t>
            </a:r>
          </a:p>
          <a:p>
            <a:r>
              <a:rPr lang="en-US" sz="3400" b="1" dirty="0"/>
              <a:t>Revision of Bylaws</a:t>
            </a:r>
          </a:p>
          <a:p>
            <a:pPr lvl="1"/>
            <a:r>
              <a:rPr lang="en-US" dirty="0"/>
              <a:t>Objectives</a:t>
            </a:r>
          </a:p>
          <a:p>
            <a:pPr lvl="2"/>
            <a:r>
              <a:rPr lang="en-US" sz="2600" dirty="0"/>
              <a:t>Remove procedural items and develop a separate Procedures Manual</a:t>
            </a:r>
          </a:p>
          <a:p>
            <a:pPr lvl="2"/>
            <a:r>
              <a:rPr lang="en-US" sz="2600" dirty="0"/>
              <a:t>Increase number of Board members to nine (9)</a:t>
            </a:r>
          </a:p>
          <a:p>
            <a:pPr lvl="1"/>
            <a:r>
              <a:rPr lang="en-US" dirty="0"/>
              <a:t>Drafts have been made and are currently being reviewed by Board</a:t>
            </a:r>
          </a:p>
          <a:p>
            <a:pPr lvl="1"/>
            <a:r>
              <a:rPr lang="en-US" dirty="0"/>
              <a:t>Will eventually be presented to General Membership for approval</a:t>
            </a:r>
          </a:p>
          <a:p>
            <a:r>
              <a:rPr lang="en-US" sz="3400" b="1" dirty="0"/>
              <a:t>TAC Program Improvements</a:t>
            </a:r>
          </a:p>
          <a:p>
            <a:pPr lvl="1"/>
            <a:r>
              <a:rPr lang="en-US" dirty="0"/>
              <a:t>Tom C. and Bill Bulpitt working on improvements within TEAE. </a:t>
            </a:r>
          </a:p>
          <a:p>
            <a:r>
              <a:rPr lang="en-US" sz="3400" b="1" dirty="0"/>
              <a:t>Regalia</a:t>
            </a:r>
          </a:p>
          <a:p>
            <a:pPr lvl="1"/>
            <a:r>
              <a:rPr lang="en-US" sz="2900" dirty="0"/>
              <a:t>Jim Lindner </a:t>
            </a:r>
            <a:r>
              <a:rPr lang="en-US" dirty="0"/>
              <a:t>investigated possibility of partnering with vendor who would maintain copies of our logo, take and fill individual orders for imprinted products and give TEAE small cut of profit</a:t>
            </a:r>
          </a:p>
          <a:p>
            <a:pPr lvl="1"/>
            <a:r>
              <a:rPr lang="en-US" dirty="0"/>
              <a:t>Vendor was unable/unwilling to do this. Advised that others would likely respond the same</a:t>
            </a:r>
          </a:p>
          <a:p>
            <a:pPr lvl="1"/>
            <a:r>
              <a:rPr lang="en-US" dirty="0"/>
              <a:t>Kerch has found a company that might be willing to do this. Results pending</a:t>
            </a:r>
          </a:p>
        </p:txBody>
      </p:sp>
    </p:spTree>
    <p:extLst>
      <p:ext uri="{BB962C8B-B14F-4D97-AF65-F5344CB8AC3E}">
        <p14:creationId xmlns:p14="http://schemas.microsoft.com/office/powerpoint/2010/main" val="21007229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5400" b="1" dirty="0">
                <a:solidFill>
                  <a:schemeClr val="tx1"/>
                </a:solidFill>
              </a:rPr>
              <a:t>Agenda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67000" y="1646237"/>
            <a:ext cx="3810000" cy="4525963"/>
          </a:xfrm>
        </p:spPr>
        <p:txBody>
          <a:bodyPr>
            <a:norm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Welcome</a:t>
            </a:r>
          </a:p>
          <a:p>
            <a:r>
              <a:rPr lang="en-US" sz="4000" dirty="0">
                <a:solidFill>
                  <a:schemeClr val="tx1"/>
                </a:solidFill>
              </a:rPr>
              <a:t>Roll Call</a:t>
            </a:r>
          </a:p>
          <a:p>
            <a:r>
              <a:rPr lang="en-US" sz="4000" dirty="0">
                <a:solidFill>
                  <a:schemeClr val="tx1"/>
                </a:solidFill>
              </a:rPr>
              <a:t>Reports</a:t>
            </a:r>
          </a:p>
          <a:p>
            <a:r>
              <a:rPr lang="en-US" sz="4000" dirty="0">
                <a:solidFill>
                  <a:schemeClr val="tx1"/>
                </a:solidFill>
              </a:rPr>
              <a:t>Old Business</a:t>
            </a:r>
          </a:p>
          <a:p>
            <a:r>
              <a:rPr lang="en-US" sz="4000" dirty="0">
                <a:solidFill>
                  <a:schemeClr val="tx1"/>
                </a:solidFill>
              </a:rPr>
              <a:t>New Business</a:t>
            </a:r>
          </a:p>
          <a:p>
            <a:r>
              <a:rPr lang="en-US" sz="4000" dirty="0">
                <a:solidFill>
                  <a:schemeClr val="tx1"/>
                </a:solidFill>
              </a:rPr>
              <a:t>Adjourn</a:t>
            </a:r>
          </a:p>
          <a:p>
            <a:pPr>
              <a:buNone/>
            </a:pP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3B52A-0A04-EA89-FB5C-3507918A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Three Year Business Plan (3YPC) Update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CBD88-1264-FDD4-7320-307D86EF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90600"/>
            <a:ext cx="8534400" cy="5486400"/>
          </a:xfrm>
        </p:spPr>
        <p:txBody>
          <a:bodyPr>
            <a:normAutofit fontScale="70000" lnSpcReduction="20000"/>
          </a:bodyPr>
          <a:lstStyle/>
          <a:p>
            <a:r>
              <a:rPr lang="en-US" b="1" dirty="0"/>
              <a:t>Production of Technical Videos</a:t>
            </a:r>
          </a:p>
          <a:p>
            <a:pPr lvl="1"/>
            <a:r>
              <a:rPr lang="en-US" dirty="0"/>
              <a:t>No significant action to report</a:t>
            </a:r>
          </a:p>
          <a:p>
            <a:pPr lvl="1"/>
            <a:r>
              <a:rPr lang="en-US" dirty="0"/>
              <a:t>Need volunteer to take on this project</a:t>
            </a:r>
          </a:p>
          <a:p>
            <a:r>
              <a:rPr lang="en-US" b="1" dirty="0"/>
              <a:t>Expansion and Promotion of BASH concept by Regions</a:t>
            </a:r>
          </a:p>
          <a:p>
            <a:pPr lvl="1"/>
            <a:r>
              <a:rPr lang="en-US" dirty="0"/>
              <a:t>Regions were urged to adopt the BASH (Bring a Sunbeam Here) moniker when organizing and conducting gatherings at the local level, especially those built around a larger car show event.</a:t>
            </a:r>
          </a:p>
          <a:p>
            <a:pPr lvl="1"/>
            <a:r>
              <a:rPr lang="en-US" dirty="0"/>
              <a:t>Successful execution enables our national club to keep a local feel</a:t>
            </a:r>
          </a:p>
          <a:p>
            <a:pPr lvl="1"/>
            <a:r>
              <a:rPr lang="en-US" dirty="0"/>
              <a:t>Regional Reps in several Regions have done this with good results as reported in recent issues of </a:t>
            </a:r>
            <a:r>
              <a:rPr lang="en-US" i="1" dirty="0"/>
              <a:t>Rootes Review</a:t>
            </a:r>
          </a:p>
          <a:p>
            <a:r>
              <a:rPr lang="en-US" b="1" dirty="0"/>
              <a:t>Expansion of membership west of the Mississippi</a:t>
            </a:r>
          </a:p>
          <a:p>
            <a:pPr lvl="1"/>
            <a:r>
              <a:rPr lang="en-US" dirty="0"/>
              <a:t>Rootes Review regional coverage helps promote western participation</a:t>
            </a:r>
          </a:p>
          <a:p>
            <a:pPr lvl="1"/>
            <a:r>
              <a:rPr lang="en-US" dirty="0"/>
              <a:t>Other considerations</a:t>
            </a:r>
          </a:p>
          <a:p>
            <a:pPr lvl="2"/>
            <a:r>
              <a:rPr lang="en-US" dirty="0"/>
              <a:t>Holding a United event west of Mississippi</a:t>
            </a:r>
          </a:p>
          <a:p>
            <a:pPr lvl="2"/>
            <a:r>
              <a:rPr lang="en-US" dirty="0"/>
              <a:t>BOD expansion should provide additional opportunities for western members to seek leadership positions within the club</a:t>
            </a:r>
          </a:p>
          <a:p>
            <a:pPr lvl="2"/>
            <a:r>
              <a:rPr lang="en-US" dirty="0"/>
              <a:t>Absorbing smaller Rootes Groups</a:t>
            </a:r>
          </a:p>
          <a:p>
            <a:pPr lvl="1"/>
            <a:endParaRPr lang="en-US" dirty="0"/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42758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3B52A-0A04-EA89-FB5C-3507918ABA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76200"/>
            <a:ext cx="8686800" cy="609600"/>
          </a:xfrm>
        </p:spPr>
        <p:txBody>
          <a:bodyPr>
            <a:normAutofit fontScale="90000"/>
          </a:bodyPr>
          <a:lstStyle/>
          <a:p>
            <a:r>
              <a:rPr lang="en-US" sz="3600" b="1" dirty="0"/>
              <a:t>Three Year Business Plan (3YPC) Update </a:t>
            </a:r>
            <a:endParaRPr lang="en-US" sz="36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6CBD88-1264-FDD4-7320-307D86EF766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838200"/>
            <a:ext cx="8534400" cy="5867400"/>
          </a:xfrm>
        </p:spPr>
        <p:txBody>
          <a:bodyPr>
            <a:normAutofit lnSpcReduction="10000"/>
          </a:bodyPr>
          <a:lstStyle/>
          <a:p>
            <a:r>
              <a:rPr lang="en-US" b="1" dirty="0"/>
              <a:t>Investigate qualifying for 501 (c) (3) status (Tax exempt non-profit organization)</a:t>
            </a:r>
          </a:p>
          <a:p>
            <a:pPr lvl="1"/>
            <a:r>
              <a:rPr lang="en-US" dirty="0"/>
              <a:t>Joe </a:t>
            </a:r>
            <a:r>
              <a:rPr lang="en-US" dirty="0" err="1"/>
              <a:t>Montecalvo</a:t>
            </a:r>
            <a:r>
              <a:rPr lang="en-US" dirty="0"/>
              <a:t> presented a general outline of the process. Appears little justification or support for this effort. Tiger Tom will continue to investigate options</a:t>
            </a:r>
          </a:p>
          <a:p>
            <a:r>
              <a:rPr lang="en-US" b="1" dirty="0"/>
              <a:t>Revision of Club logo</a:t>
            </a:r>
          </a:p>
          <a:p>
            <a:pPr lvl="1"/>
            <a:r>
              <a:rPr lang="en-US" dirty="0"/>
              <a:t>Focus is to deemphasize EAST and promote TEAE as a North American organization that includes ALL Rootes vehicles</a:t>
            </a:r>
          </a:p>
          <a:p>
            <a:pPr lvl="1"/>
            <a:r>
              <a:rPr lang="en-US" dirty="0"/>
              <a:t>Jim Lindner provided a few initial concepts </a:t>
            </a:r>
          </a:p>
          <a:p>
            <a:pPr lvl="1"/>
            <a:r>
              <a:rPr lang="en-US" dirty="0"/>
              <a:t>Kerch reaching out to graphic designer. Results pending</a:t>
            </a:r>
          </a:p>
        </p:txBody>
      </p:sp>
    </p:spTree>
    <p:extLst>
      <p:ext uri="{BB962C8B-B14F-4D97-AF65-F5344CB8AC3E}">
        <p14:creationId xmlns:p14="http://schemas.microsoft.com/office/powerpoint/2010/main" val="174750320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55638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en-US" sz="4900" b="1" dirty="0"/>
              <a:t>New Business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830763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2023 Elections</a:t>
            </a:r>
          </a:p>
          <a:p>
            <a:pPr lvl="1"/>
            <a:r>
              <a:rPr lang="en-US" dirty="0"/>
              <a:t>Positions up for election: President, Vice-President, Secretary, Treasurer and one Board position</a:t>
            </a:r>
          </a:p>
          <a:p>
            <a:pPr lvl="2"/>
            <a:r>
              <a:rPr lang="en-US" dirty="0"/>
              <a:t>All incumbents except President have volunteered to serve again and have been nominated</a:t>
            </a:r>
          </a:p>
          <a:p>
            <a:pPr lvl="2"/>
            <a:r>
              <a:rPr lang="en-US" dirty="0"/>
              <a:t>President has reached term limit</a:t>
            </a:r>
          </a:p>
          <a:p>
            <a:pPr lvl="1"/>
            <a:r>
              <a:rPr lang="en-US" dirty="0"/>
              <a:t>Nominations from General Membership</a:t>
            </a:r>
          </a:p>
          <a:p>
            <a:pPr lvl="2"/>
            <a:r>
              <a:rPr lang="en-US" dirty="0"/>
              <a:t>Floor is open for nominations</a:t>
            </a:r>
          </a:p>
          <a:p>
            <a:pPr lvl="2"/>
            <a:r>
              <a:rPr lang="en-US" dirty="0"/>
              <a:t>In writing to President</a:t>
            </a:r>
          </a:p>
          <a:p>
            <a:pPr lvl="1"/>
            <a:r>
              <a:rPr lang="en-US" dirty="0"/>
              <a:t>Candidate Bios published Oct 2023</a:t>
            </a:r>
          </a:p>
          <a:p>
            <a:pPr lvl="1"/>
            <a:r>
              <a:rPr lang="en-US" dirty="0"/>
              <a:t>Balloting commences November 1. 2023</a:t>
            </a:r>
          </a:p>
          <a:p>
            <a:pPr lvl="1"/>
            <a:r>
              <a:rPr lang="en-US" dirty="0"/>
              <a:t>Balloting closes December 15, 2023</a:t>
            </a:r>
          </a:p>
          <a:p>
            <a:pPr lvl="1"/>
            <a:r>
              <a:rPr lang="en-US" dirty="0"/>
              <a:t>Results announced January 2024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9B11A-F19F-4B68-0E10-7C0782086F1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TEAE UNITED 2024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3F1E93-3376-8821-D259-85A653842CA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6F4F46-0CE7-9E27-A2F9-43ACCB47F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312" y="857250"/>
            <a:ext cx="646537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695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CF1179-A215-279B-D148-FAB068AC74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639762"/>
          </a:xfrm>
        </p:spPr>
        <p:txBody>
          <a:bodyPr>
            <a:noAutofit/>
          </a:bodyPr>
          <a:lstStyle/>
          <a:p>
            <a:r>
              <a:rPr lang="en-US" sz="3600" b="1" dirty="0"/>
              <a:t>United 41 (2024)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A809B-0595-3635-B205-85C64B461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15962"/>
            <a:ext cx="8458200" cy="5684838"/>
          </a:xfrm>
        </p:spPr>
        <p:txBody>
          <a:bodyPr>
            <a:normAutofit/>
          </a:bodyPr>
          <a:lstStyle/>
          <a:p>
            <a:r>
              <a:rPr lang="en-US" sz="2000" dirty="0"/>
              <a:t>Location: West Lebanon, NH</a:t>
            </a:r>
          </a:p>
          <a:p>
            <a:r>
              <a:rPr lang="en-US" sz="2000" dirty="0"/>
              <a:t>Dates: August 15-18, 2024</a:t>
            </a:r>
          </a:p>
          <a:p>
            <a:r>
              <a:rPr lang="en-US" sz="2000" dirty="0"/>
              <a:t>Host Hotel: Fireside Inn West Lebanon, NH</a:t>
            </a:r>
          </a:p>
          <a:p>
            <a:pPr lvl="1"/>
            <a:r>
              <a:rPr lang="en-US" sz="2000" dirty="0"/>
              <a:t>Room Rate $129.95. Good three days before and after </a:t>
            </a:r>
          </a:p>
          <a:p>
            <a:pPr lvl="1"/>
            <a:r>
              <a:rPr lang="en-US" sz="2000" dirty="0"/>
              <a:t>Conveniently located at Intersection of I-91 &amp; I-89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503A9AC-FAA6-B304-118A-E1B6BD091BD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3"/>
          <a:stretch/>
        </p:blipFill>
        <p:spPr>
          <a:xfrm>
            <a:off x="1295400" y="2590800"/>
            <a:ext cx="6553200" cy="204238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95D6338-4463-88F2-4906-7A91E19A26F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800600"/>
            <a:ext cx="3346266" cy="158693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7716D65-2CE0-BCD9-1967-61C0A97F89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4800601"/>
            <a:ext cx="3581400" cy="163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0725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AA0FC3-BAC4-EA45-B89D-468D0B357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92162"/>
          </a:xfrm>
        </p:spPr>
        <p:txBody>
          <a:bodyPr/>
          <a:lstStyle/>
          <a:p>
            <a:r>
              <a:rPr lang="en-US" sz="4400" b="1" dirty="0"/>
              <a:t>United 41 (2024)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9B77A4-45E4-AAEE-2760-10F9DA1AF1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6918"/>
            <a:ext cx="8229600" cy="5653882"/>
          </a:xfrm>
        </p:spPr>
        <p:txBody>
          <a:bodyPr>
            <a:normAutofit/>
          </a:bodyPr>
          <a:lstStyle/>
          <a:p>
            <a:r>
              <a:rPr lang="en-US" sz="2400" dirty="0"/>
              <a:t>Planned Activities</a:t>
            </a:r>
          </a:p>
          <a:p>
            <a:pPr lvl="1"/>
            <a:r>
              <a:rPr lang="en-US" sz="2400" dirty="0"/>
              <a:t>Covered Bridge Scenic Tour followed by Lunch at Harpoon Brewery</a:t>
            </a:r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marL="457200" lvl="1" indent="0">
              <a:buNone/>
            </a:pPr>
            <a:endParaRPr lang="en-US" sz="2000" dirty="0"/>
          </a:p>
          <a:p>
            <a:pPr lvl="1"/>
            <a:r>
              <a:rPr lang="en-US" sz="2400" dirty="0"/>
              <a:t>Concours at Macs Maple Farm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68C6642-370D-6708-9B3D-4D79E2E690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6872"/>
          <a:stretch/>
        </p:blipFill>
        <p:spPr>
          <a:xfrm>
            <a:off x="1260526" y="1600200"/>
            <a:ext cx="5902274" cy="16974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1EBD28-DC0C-496A-91AF-D8B7EA8890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2560"/>
          <a:stretch/>
        </p:blipFill>
        <p:spPr>
          <a:xfrm>
            <a:off x="2209800" y="3974037"/>
            <a:ext cx="4166266" cy="2121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554663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706F29-B347-CAFE-2396-A1A8A71E0A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sz="4400" b="1" dirty="0"/>
              <a:t>United 41 (2024)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ECABB5-BB61-D194-A8B4-22F15FD9E5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5059363"/>
          </a:xfrm>
        </p:spPr>
        <p:txBody>
          <a:bodyPr>
            <a:normAutofit/>
          </a:bodyPr>
          <a:lstStyle/>
          <a:p>
            <a:pPr lvl="1"/>
            <a:r>
              <a:rPr lang="en-US" sz="2400" dirty="0"/>
              <a:t>Autocross will piggyback on NHSCCA event already scheduled for Sunday Aug 18, 2023 at Canaan Motor Club</a:t>
            </a:r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400" dirty="0"/>
              <a:t>Alternate Sunday Activity: Mt. </a:t>
            </a:r>
            <a:r>
              <a:rPr lang="en-US" sz="2400" dirty="0" err="1"/>
              <a:t>Ascutney</a:t>
            </a:r>
            <a:r>
              <a:rPr lang="en-US" sz="2400" dirty="0"/>
              <a:t> Hill Climb followed by Tour of American Precision Museum</a:t>
            </a:r>
          </a:p>
          <a:p>
            <a:r>
              <a:rPr lang="en-US" sz="2400" dirty="0"/>
              <a:t>Discussion</a:t>
            </a:r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B9A7769-3C10-ADC2-8928-1C5DA7A3D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5778"/>
          <a:stretch/>
        </p:blipFill>
        <p:spPr>
          <a:xfrm>
            <a:off x="1511710" y="1946950"/>
            <a:ext cx="5651090" cy="1939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75488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Wrap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Any other items to Discuss?</a:t>
            </a:r>
          </a:p>
          <a:p>
            <a:r>
              <a:rPr lang="en-US" dirty="0"/>
              <a:t>Motion to Adjourn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7D0D89-4DE4-4A04-AA4D-315E04F523F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b="1" dirty="0"/>
              <a:t>Backup Slides</a:t>
            </a:r>
          </a:p>
        </p:txBody>
      </p:sp>
    </p:spTree>
    <p:extLst>
      <p:ext uri="{BB962C8B-B14F-4D97-AF65-F5344CB8AC3E}">
        <p14:creationId xmlns:p14="http://schemas.microsoft.com/office/powerpoint/2010/main" val="33801517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914400"/>
            <a:ext cx="7731930" cy="5750217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F40185C2-0F91-4CD5-B7DC-C484E3113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60960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2021 Balance Sheet</a:t>
            </a:r>
          </a:p>
        </p:txBody>
      </p:sp>
    </p:spTree>
    <p:extLst>
      <p:ext uri="{BB962C8B-B14F-4D97-AF65-F5344CB8AC3E}">
        <p14:creationId xmlns:p14="http://schemas.microsoft.com/office/powerpoint/2010/main" val="33674433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b="1" dirty="0"/>
              <a:t>Reports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Treasurer’s Report</a:t>
            </a:r>
          </a:p>
          <a:p>
            <a:r>
              <a:rPr lang="en-US" sz="4000" dirty="0">
                <a:solidFill>
                  <a:schemeClr val="tx1"/>
                </a:solidFill>
              </a:rPr>
              <a:t>Membership Report</a:t>
            </a:r>
          </a:p>
          <a:p>
            <a:r>
              <a:rPr lang="en-US" sz="4000" dirty="0">
                <a:solidFill>
                  <a:schemeClr val="tx1"/>
                </a:solidFill>
              </a:rPr>
              <a:t>Website/Editor’s Report</a:t>
            </a:r>
          </a:p>
          <a:p>
            <a:r>
              <a:rPr lang="en-US" sz="4000" dirty="0">
                <a:solidFill>
                  <a:schemeClr val="tx1"/>
                </a:solidFill>
              </a:rPr>
              <a:t>Additional Reports as Required</a:t>
            </a:r>
            <a:endParaRPr lang="en-US" sz="40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/>
          <p:cNvSpPr/>
          <p:nvPr/>
        </p:nvSpPr>
        <p:spPr>
          <a:xfrm>
            <a:off x="5638800" y="5257800"/>
            <a:ext cx="990600" cy="304800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581400" y="1447800"/>
            <a:ext cx="1018120" cy="329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38200" y="914400"/>
            <a:ext cx="7620000" cy="5661084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0331668-7B35-42C9-8B4A-647EF0AC0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2020 Balance Sheet</a:t>
            </a:r>
            <a:endParaRPr lang="en-US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2428" y="914400"/>
            <a:ext cx="7599572" cy="56517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41E040-4024-4E0F-8FFA-1C8C26451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2019 Balance Sheet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80854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0" y="2438400"/>
            <a:ext cx="4572000" cy="172354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4400" b="1" dirty="0"/>
              <a:t>Treasurer’s Report</a:t>
            </a:r>
            <a:br>
              <a:rPr lang="en-US" sz="4400" b="1" dirty="0"/>
            </a:br>
            <a:r>
              <a:rPr lang="en-US" sz="4400" b="1" dirty="0"/>
              <a:t>Steve Murphy</a:t>
            </a:r>
            <a:br>
              <a:rPr lang="en-US" dirty="0">
                <a:solidFill>
                  <a:schemeClr val="tx1"/>
                </a:solidFill>
              </a:rPr>
            </a:br>
            <a:endParaRPr lang="en-US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2BA76A02-E614-4132-B584-CA96CA536B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35" y="4800600"/>
            <a:ext cx="5138530" cy="157581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304796" y="381001"/>
          <a:ext cx="8153402" cy="547868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99892">
                  <a:extLst>
                    <a:ext uri="{9D8B030D-6E8A-4147-A177-3AD203B41FA5}">
                      <a16:colId xmlns:a16="http://schemas.microsoft.com/office/drawing/2014/main" val="4206589746"/>
                    </a:ext>
                  </a:extLst>
                </a:gridCol>
                <a:gridCol w="1230702">
                  <a:extLst>
                    <a:ext uri="{9D8B030D-6E8A-4147-A177-3AD203B41FA5}">
                      <a16:colId xmlns:a16="http://schemas.microsoft.com/office/drawing/2014/main" val="964359087"/>
                    </a:ext>
                  </a:extLst>
                </a:gridCol>
                <a:gridCol w="1230702">
                  <a:extLst>
                    <a:ext uri="{9D8B030D-6E8A-4147-A177-3AD203B41FA5}">
                      <a16:colId xmlns:a16="http://schemas.microsoft.com/office/drawing/2014/main" val="778174254"/>
                    </a:ext>
                  </a:extLst>
                </a:gridCol>
                <a:gridCol w="1230702">
                  <a:extLst>
                    <a:ext uri="{9D8B030D-6E8A-4147-A177-3AD203B41FA5}">
                      <a16:colId xmlns:a16="http://schemas.microsoft.com/office/drawing/2014/main" val="778302191"/>
                    </a:ext>
                  </a:extLst>
                </a:gridCol>
                <a:gridCol w="1230702">
                  <a:extLst>
                    <a:ext uri="{9D8B030D-6E8A-4147-A177-3AD203B41FA5}">
                      <a16:colId xmlns:a16="http://schemas.microsoft.com/office/drawing/2014/main" val="242784717"/>
                    </a:ext>
                  </a:extLst>
                </a:gridCol>
                <a:gridCol w="1230702">
                  <a:extLst>
                    <a:ext uri="{9D8B030D-6E8A-4147-A177-3AD203B41FA5}">
                      <a16:colId xmlns:a16="http://schemas.microsoft.com/office/drawing/2014/main" val="3132678781"/>
                    </a:ext>
                  </a:extLst>
                </a:gridCol>
              </a:tblGrid>
              <a:tr h="410308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3600" b="1" u="none" strike="noStrike" dirty="0">
                          <a:effectLst/>
                        </a:rPr>
                        <a:t>5 Year Summary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124115407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CY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2021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2023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40494244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Starting Balance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20553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17660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17988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19068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23061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73110680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Ending Balance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19234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17873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15974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23061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44516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080988913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2856750459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Membership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15831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16158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15930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16398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9662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798827017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 dirty="0">
                          <a:effectLst/>
                        </a:rPr>
                        <a:t>Newsletter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20062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15708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16679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16298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9692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519074265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-4231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-749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74374439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186521823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SUNI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3699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3662791618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United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7524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3096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4355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23684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431246122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4078487608"/>
                  </a:ext>
                </a:extLst>
              </a:tr>
              <a:tr h="410308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u="none" strike="noStrike">
                          <a:effectLst/>
                        </a:rPr>
                        <a:t>RAC Donations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1200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350" marR="6350" marT="6350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500</a:t>
                      </a:r>
                    </a:p>
                  </a:txBody>
                  <a:tcPr marL="6350" marR="6350" marT="6350" marB="0" anchor="b"/>
                </a:tc>
                <a:extLst>
                  <a:ext uri="{0D108BD9-81ED-4DB2-BD59-A6C34878D82A}">
                    <a16:rowId xmlns:a16="http://schemas.microsoft.com/office/drawing/2014/main" val="157928426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51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371600" y="2514600"/>
            <a:ext cx="6096000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b="1" dirty="0"/>
              <a:t>Membership Report</a:t>
            </a:r>
            <a:br>
              <a:rPr lang="en-US" sz="4400" b="1" dirty="0"/>
            </a:br>
            <a:r>
              <a:rPr lang="en-US" sz="4400" b="1" dirty="0"/>
              <a:t>Joe </a:t>
            </a:r>
            <a:r>
              <a:rPr lang="en-US" sz="4400" b="1" dirty="0" err="1"/>
              <a:t>McConlogue</a:t>
            </a:r>
            <a:endParaRPr lang="en-US" sz="4400" b="1" dirty="0"/>
          </a:p>
        </p:txBody>
      </p:sp>
      <p:pic>
        <p:nvPicPr>
          <p:cNvPr id="2" name="Picture 1" descr="A picture containing drawing&#10;&#10;Description automatically generated">
            <a:extLst>
              <a:ext uri="{FF2B5EF4-FFF2-40B4-BE49-F238E27FC236}">
                <a16:creationId xmlns:a16="http://schemas.microsoft.com/office/drawing/2014/main" id="{79E4BB54-A7DA-4824-865C-53AB956D1A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735" y="4800600"/>
            <a:ext cx="5138530" cy="157581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52400"/>
            <a:ext cx="6172200" cy="937022"/>
          </a:xfrm>
        </p:spPr>
        <p:txBody>
          <a:bodyPr>
            <a:noAutofit/>
          </a:bodyPr>
          <a:lstStyle/>
          <a:p>
            <a:r>
              <a:rPr lang="en-US" sz="3600" b="1" dirty="0"/>
              <a:t>Membership Breakdown</a:t>
            </a:r>
            <a:br>
              <a:rPr lang="en-US" sz="3600" b="1" dirty="0"/>
            </a:br>
            <a:r>
              <a:rPr lang="en-US" sz="3600" b="1" dirty="0"/>
              <a:t>as of July 31, 2023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241822"/>
            <a:ext cx="8534400" cy="5539978"/>
          </a:xfrm>
        </p:spPr>
        <p:txBody>
          <a:bodyPr>
            <a:normAutofit fontScale="92500" lnSpcReduction="10000"/>
          </a:bodyPr>
          <a:lstStyle/>
          <a:p>
            <a:r>
              <a:rPr lang="en-US" sz="2400" b="1" dirty="0"/>
              <a:t>519 members</a:t>
            </a:r>
          </a:p>
          <a:p>
            <a:pPr lvl="1"/>
            <a:r>
              <a:rPr lang="en-US" sz="1700" dirty="0"/>
              <a:t>Up 10 from last meeting</a:t>
            </a:r>
          </a:p>
          <a:p>
            <a:pPr lvl="1"/>
            <a:r>
              <a:rPr lang="en-US" sz="1700" dirty="0"/>
              <a:t>To date in 2023:</a:t>
            </a:r>
          </a:p>
          <a:p>
            <a:pPr lvl="2"/>
            <a:r>
              <a:rPr lang="en-US" sz="1700" dirty="0"/>
              <a:t>25 new members joined</a:t>
            </a:r>
          </a:p>
          <a:p>
            <a:pPr lvl="2"/>
            <a:r>
              <a:rPr lang="en-US" sz="1700" dirty="0"/>
              <a:t>29 memberships lapsed</a:t>
            </a:r>
          </a:p>
          <a:p>
            <a:pPr lvl="2"/>
            <a:r>
              <a:rPr lang="en-US" sz="1700" dirty="0"/>
              <a:t>Net change -4</a:t>
            </a:r>
          </a:p>
          <a:p>
            <a:r>
              <a:rPr lang="en-US" sz="2400" b="1" dirty="0"/>
              <a:t>Newsletter selection</a:t>
            </a:r>
          </a:p>
          <a:p>
            <a:pPr lvl="1"/>
            <a:r>
              <a:rPr lang="en-US" sz="1700" dirty="0"/>
              <a:t>196 electronic (incl 28 Canadian)</a:t>
            </a:r>
          </a:p>
          <a:p>
            <a:pPr lvl="1"/>
            <a:r>
              <a:rPr lang="en-US" sz="1700" dirty="0"/>
              <a:t>323 printed (incl 2 lifetime, 10 </a:t>
            </a:r>
            <a:r>
              <a:rPr lang="en-US" sz="1700" dirty="0" err="1"/>
              <a:t>intl</a:t>
            </a:r>
            <a:r>
              <a:rPr lang="en-US" sz="1700" dirty="0"/>
              <a:t>)</a:t>
            </a:r>
          </a:p>
          <a:p>
            <a:pPr lvl="1"/>
            <a:r>
              <a:rPr lang="en-US" sz="1700" dirty="0"/>
              <a:t>Change is 1.0% toward printed</a:t>
            </a:r>
          </a:p>
          <a:p>
            <a:r>
              <a:rPr lang="en-US" sz="2600" b="1" dirty="0"/>
              <a:t>Dues payment so far this year</a:t>
            </a:r>
          </a:p>
          <a:p>
            <a:pPr lvl="1"/>
            <a:r>
              <a:rPr lang="en-US" sz="1700" dirty="0"/>
              <a:t>30% pay by check </a:t>
            </a:r>
          </a:p>
          <a:p>
            <a:pPr lvl="1"/>
            <a:r>
              <a:rPr lang="en-US" sz="1700" dirty="0"/>
              <a:t>70% pay by credit card</a:t>
            </a:r>
          </a:p>
          <a:p>
            <a:pPr lvl="1"/>
            <a:r>
              <a:rPr lang="en-US" sz="1700" dirty="0"/>
              <a:t>Change is 2% toward credit cards</a:t>
            </a:r>
          </a:p>
          <a:p>
            <a:pPr lvl="2"/>
            <a:r>
              <a:rPr lang="en-US" sz="1700" dirty="0"/>
              <a:t>44% by PayPal and 56% by Stripe (14% change toward Stripe)</a:t>
            </a:r>
          </a:p>
          <a:p>
            <a:r>
              <a:rPr lang="en-US" sz="2600" b="1" dirty="0" err="1"/>
              <a:t>Misc</a:t>
            </a:r>
            <a:r>
              <a:rPr lang="en-US" sz="2600" b="1" dirty="0"/>
              <a:t> Data</a:t>
            </a:r>
          </a:p>
          <a:p>
            <a:pPr lvl="1"/>
            <a:r>
              <a:rPr lang="en-US" sz="1700" dirty="0"/>
              <a:t>81 members who renewed to date (32%) use auto-renewal</a:t>
            </a:r>
          </a:p>
          <a:p>
            <a:pPr lvl="1"/>
            <a:r>
              <a:rPr lang="en-US" sz="1700" dirty="0"/>
              <a:t>20 members (4%) of total membership have not provided an email address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CE352-B87C-902A-9FA1-D7034C49B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Membership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3F9A96-C262-326B-E4D9-36488171CD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Now taking Stripe or checks only for dues</a:t>
            </a:r>
          </a:p>
          <a:p>
            <a:r>
              <a:rPr lang="en-US" dirty="0"/>
              <a:t>Mike Hartman helping to automate monthly tasks</a:t>
            </a:r>
          </a:p>
        </p:txBody>
      </p:sp>
    </p:spTree>
    <p:extLst>
      <p:ext uri="{BB962C8B-B14F-4D97-AF65-F5344CB8AC3E}">
        <p14:creationId xmlns:p14="http://schemas.microsoft.com/office/powerpoint/2010/main" val="1360173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F97C4-2F3D-4E53-60DC-2B0DBD5A8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en-US" dirty="0"/>
              <a:t>Membership Initiative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AF061B-9FF4-10DB-0653-CCA47F47D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Contacted Jeff Eakin, President of Colorado Association of Tiger Owners (CATO)</a:t>
            </a:r>
          </a:p>
          <a:p>
            <a:pPr lvl="1"/>
            <a:r>
              <a:rPr lang="en-US" dirty="0"/>
              <a:t>CATO is a club in name only…more a loose collection of about 25 Tiger owners.</a:t>
            </a:r>
          </a:p>
          <a:p>
            <a:r>
              <a:rPr lang="en-US" dirty="0"/>
              <a:t>Attempted to convince him to have CATO become part of TEAE and become nucleus of Rocky Mountain Region</a:t>
            </a:r>
          </a:p>
          <a:p>
            <a:r>
              <a:rPr lang="en-US" dirty="0"/>
              <a:t>Offered a $5.00 discount on first year membership</a:t>
            </a:r>
          </a:p>
          <a:p>
            <a:r>
              <a:rPr lang="en-US" dirty="0"/>
              <a:t>CATO, after much internal discussion, declined the offer</a:t>
            </a:r>
          </a:p>
        </p:txBody>
      </p:sp>
    </p:spTree>
    <p:extLst>
      <p:ext uri="{BB962C8B-B14F-4D97-AF65-F5344CB8AC3E}">
        <p14:creationId xmlns:p14="http://schemas.microsoft.com/office/powerpoint/2010/main" val="3339040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7852</TotalTime>
  <Words>1561</Words>
  <Application>Microsoft Office PowerPoint</Application>
  <PresentationFormat>On-screen Show (4:3)</PresentationFormat>
  <Paragraphs>368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Arial Rounded MT Bold</vt:lpstr>
      <vt:lpstr>Calibri</vt:lpstr>
      <vt:lpstr>Times New Roman</vt:lpstr>
      <vt:lpstr>Office Theme</vt:lpstr>
      <vt:lpstr>TEAE General Membership Meeting September 15, 2023</vt:lpstr>
      <vt:lpstr>Agenda</vt:lpstr>
      <vt:lpstr>Reports</vt:lpstr>
      <vt:lpstr>PowerPoint Presentation</vt:lpstr>
      <vt:lpstr>PowerPoint Presentation</vt:lpstr>
      <vt:lpstr>PowerPoint Presentation</vt:lpstr>
      <vt:lpstr>Membership Breakdown as of July 31, 2023</vt:lpstr>
      <vt:lpstr>Membership</vt:lpstr>
      <vt:lpstr>Membership Initiative</vt:lpstr>
      <vt:lpstr>PowerPoint Presentation</vt:lpstr>
      <vt:lpstr>PowerPoint Presentation</vt:lpstr>
      <vt:lpstr>Back Issue Requests </vt:lpstr>
      <vt:lpstr>PowerPoint Presentation</vt:lpstr>
      <vt:lpstr>Visitors to the website Everything changed July 1 So I don’t know much </vt:lpstr>
      <vt:lpstr>Old Business </vt:lpstr>
      <vt:lpstr>Three Year Business Plan (3YPC) Update </vt:lpstr>
      <vt:lpstr>Three Year Business Plan (3YPC) Update </vt:lpstr>
      <vt:lpstr>Three Year Business Plan (3YPC) Update </vt:lpstr>
      <vt:lpstr>Three Year Business Plan (3YPC) Update </vt:lpstr>
      <vt:lpstr>Three Year Business Plan (3YPC) Update </vt:lpstr>
      <vt:lpstr>Three Year Business Plan (3YPC) Update </vt:lpstr>
      <vt:lpstr>New Business </vt:lpstr>
      <vt:lpstr>TEAE UNITED 2024</vt:lpstr>
      <vt:lpstr>United 41 (2024)</vt:lpstr>
      <vt:lpstr>United 41 (2024)</vt:lpstr>
      <vt:lpstr>United 41 (2024)</vt:lpstr>
      <vt:lpstr>Wrap Up</vt:lpstr>
      <vt:lpstr>Backup Slides</vt:lpstr>
      <vt:lpstr>2021 Balance Sheet</vt:lpstr>
      <vt:lpstr>2020 Balance Sheet</vt:lpstr>
      <vt:lpstr>2019 Balance Sheet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Board of Directors Web Conference February, 2020</dc:title>
  <dc:creator>Jimmy</dc:creator>
  <cp:lastModifiedBy>James Lindner</cp:lastModifiedBy>
  <cp:revision>81</cp:revision>
  <dcterms:created xsi:type="dcterms:W3CDTF">2020-08-05T12:28:23Z</dcterms:created>
  <dcterms:modified xsi:type="dcterms:W3CDTF">2023-09-10T13:12:31Z</dcterms:modified>
</cp:coreProperties>
</file>