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86" r:id="rId2"/>
    <p:sldId id="287" r:id="rId3"/>
    <p:sldId id="258" r:id="rId4"/>
    <p:sldId id="288" r:id="rId5"/>
    <p:sldId id="373" r:id="rId6"/>
    <p:sldId id="374" r:id="rId7"/>
    <p:sldId id="289" r:id="rId8"/>
    <p:sldId id="371" r:id="rId9"/>
    <p:sldId id="372" r:id="rId10"/>
    <p:sldId id="290" r:id="rId11"/>
    <p:sldId id="384" r:id="rId12"/>
    <p:sldId id="368" r:id="rId13"/>
    <p:sldId id="369" r:id="rId14"/>
    <p:sldId id="297" r:id="rId15"/>
    <p:sldId id="269" r:id="rId16"/>
    <p:sldId id="348" r:id="rId17"/>
    <p:sldId id="262" r:id="rId18"/>
    <p:sldId id="360" r:id="rId19"/>
    <p:sldId id="361" r:id="rId20"/>
    <p:sldId id="382" r:id="rId21"/>
    <p:sldId id="383" r:id="rId22"/>
    <p:sldId id="363" r:id="rId23"/>
    <p:sldId id="362" r:id="rId24"/>
    <p:sldId id="380" r:id="rId25"/>
    <p:sldId id="378" r:id="rId26"/>
    <p:sldId id="344" r:id="rId27"/>
    <p:sldId id="377" r:id="rId28"/>
    <p:sldId id="276" r:id="rId29"/>
    <p:sldId id="381" r:id="rId30"/>
    <p:sldId id="375" r:id="rId31"/>
    <p:sldId id="379" r:id="rId32"/>
    <p:sldId id="285" r:id="rId33"/>
    <p:sldId id="308" r:id="rId34"/>
    <p:sldId id="261" r:id="rId35"/>
    <p:sldId id="299" r:id="rId36"/>
    <p:sldId id="256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58111" autoAdjust="0"/>
  </p:normalViewPr>
  <p:slideViewPr>
    <p:cSldViewPr>
      <p:cViewPr varScale="1">
        <p:scale>
          <a:sx n="68" d="100"/>
          <a:sy n="68" d="100"/>
        </p:scale>
        <p:origin x="276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824E8F-6ADD-40DB-B7DA-6C9A136FE8B4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51836B-75FC-4E48-81EF-0DA75B598A7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51836B-75FC-4E48-81EF-0DA75B598A7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495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i="0" dirty="0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Just some info and thought from </a:t>
            </a:r>
            <a:r>
              <a:rPr lang="en-US" sz="1200" b="0" i="0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the printer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sz="1200" b="0" i="0" dirty="0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sz="1200" b="0" i="0" dirty="0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A lot of our clients have come back to hard printing after going to electronic, seems like a lot of people do not want to read newsletters on their phones or even view them on their computers as they would have to print out if needed,  About 80% of people will not print out hard copy on their home printers and then then clubs loose members due to no communications. We have experiences this in the last few years.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sz="1200" b="0" i="0" dirty="0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sz="1200" b="0" i="0" dirty="0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Here is current pricing as of today February 27th, 2024. Prices are always subject to change per consumable and paper pricing.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sz="1200" b="0" i="0" dirty="0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sz="1200" b="0" i="0" dirty="0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Printing and Mailing Prep: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</a:pPr>
            <a:r>
              <a:rPr lang="en-US" sz="1200" b="0" i="0" dirty="0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Based on around 325 copies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</a:pPr>
            <a:r>
              <a:rPr lang="en-US" sz="1200" b="0" i="0" dirty="0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12 pages-$895.00 or $74.58 per page plus $138.68 for postage as this page count  can be folded down to a letter size rate for postage reduction.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</a:pPr>
            <a:r>
              <a:rPr lang="en-US" sz="1200" b="0" i="0" dirty="0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16 pages-$1,175.00 or $73.44 per page plus $326.26 for postage as this page count has to mail as a flat rate, if we fold down to half size it will no process as its too thick for the USPS guide.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</a:pPr>
            <a:r>
              <a:rPr lang="en-US" sz="1200" b="0" i="0" dirty="0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24 pages-$1,563.00 or $65.13 per page plus $326.26 postage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</a:pPr>
            <a:r>
              <a:rPr lang="en-US" sz="1200" b="0" i="0" dirty="0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28 pages-$1,735.00 or $61.97 per page plus $326.26 postage</a:t>
            </a:r>
          </a:p>
          <a:p>
            <a:pPr algn="l">
              <a:spcBef>
                <a:spcPts val="600"/>
              </a:spcBef>
            </a:pPr>
            <a:r>
              <a:rPr lang="en-US" b="0" i="0" dirty="0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32 pages at $1,904.00 or $59.50 per page plus the $326.26 for postage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sz="1200" b="0" i="0" dirty="0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sz="1200" b="0" i="0" dirty="0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The postage rate will stay the same up to 32 pages give or take the rates and PO increases and regulations. That weight is 3.3 oz per each pc weight.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sz="1200" b="0" i="0" dirty="0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As of January 2024 all mail that is processed using a permit is required to prepare all paperwork online, there is no more hand written paper work any longer.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sz="1200" b="0" i="0" dirty="0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sz="1200" b="0" i="0" dirty="0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Please remember that all prices include all mailing prep which is-  Tabbing, NCOA mail list per USPS regulations, jet address names, sort, tray, and deliver to </a:t>
            </a:r>
            <a:r>
              <a:rPr lang="en-US" sz="1200" b="0" i="0" dirty="0" err="1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Hbg</a:t>
            </a:r>
            <a:r>
              <a:rPr lang="en-US" sz="1200" b="0" i="0" dirty="0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 PO.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sz="1200" b="0" i="0" dirty="0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sz="1200" b="0" i="0" dirty="0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Also please remember that we invoice the club for postage as other printers will need postage before the newsletters drop at PO. We have done this as Rootes has been a standing client with DRS for many ,many years.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sz="1200" b="0" i="0" dirty="0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sz="1200" b="0" i="0" dirty="0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If you like me to discuss to the board I would be willing to meet with any or all of them anytime.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sz="1200" b="0" i="0" dirty="0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sz="1200" b="0" i="0" dirty="0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Thank you,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sz="1200" b="0" i="0" dirty="0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Dan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sz="1200" b="0" i="0" dirty="0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sz="1200" b="1" i="0" dirty="0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Daniel R. Snyder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sz="1200" b="1" i="0" dirty="0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Owner/CEO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51836B-75FC-4E48-81EF-0DA75B598A7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611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Averaging time on a page is down a little bit from 2 minutes 31 seconds to now just one minute 56 seconds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51836B-75FC-4E48-81EF-0DA75B598A7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6152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6797F-D6BB-4A4E-8348-E33FF50A180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5336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51836B-75FC-4E48-81EF-0DA75B598A7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2248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51836B-75FC-4E48-81EF-0DA75B598A7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9028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51836B-75FC-4E48-81EF-0DA75B598A7C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2170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51836B-75FC-4E48-81EF-0DA75B598A7C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251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0DF76-0709-4963-BADB-44DD448E6E0F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2D3BE-48CE-4E4A-991A-D4E8E57156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0DF76-0709-4963-BADB-44DD448E6E0F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2D3BE-48CE-4E4A-991A-D4E8E57156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0DF76-0709-4963-BADB-44DD448E6E0F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2D3BE-48CE-4E4A-991A-D4E8E57156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0DF76-0709-4963-BADB-44DD448E6E0F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2D3BE-48CE-4E4A-991A-D4E8E57156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0DF76-0709-4963-BADB-44DD448E6E0F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2D3BE-48CE-4E4A-991A-D4E8E57156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0DF76-0709-4963-BADB-44DD448E6E0F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2D3BE-48CE-4E4A-991A-D4E8E57156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0DF76-0709-4963-BADB-44DD448E6E0F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2D3BE-48CE-4E4A-991A-D4E8E57156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0DF76-0709-4963-BADB-44DD448E6E0F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2D3BE-48CE-4E4A-991A-D4E8E57156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0DF76-0709-4963-BADB-44DD448E6E0F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2D3BE-48CE-4E4A-991A-D4E8E57156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0DF76-0709-4963-BADB-44DD448E6E0F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2D3BE-48CE-4E4A-991A-D4E8E57156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0DF76-0709-4963-BADB-44DD448E6E0F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2D3BE-48CE-4E4A-991A-D4E8E57156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0DF76-0709-4963-BADB-44DD448E6E0F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2D3BE-48CE-4E4A-991A-D4E8E571562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dbubble.com/account/pricing" TargetMode="External"/><Relationship Id="rId2" Type="http://schemas.openxmlformats.org/officeDocument/2006/relationships/hyperlink" Target="https://help.redbubble.com/hc/en-us/articles/202270799-How-is-my-payment-calculated" TargetMode="Externa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68575"/>
            <a:ext cx="7772400" cy="1470025"/>
          </a:xfrm>
        </p:spPr>
        <p:txBody>
          <a:bodyPr>
            <a:noAutofit/>
          </a:bodyPr>
          <a:lstStyle/>
          <a:p>
            <a:r>
              <a:rPr lang="en-US" sz="4800" b="1" dirty="0"/>
              <a:t>TEAE Board of Directors</a:t>
            </a:r>
            <a:br>
              <a:rPr lang="en-US" sz="4800" b="1" dirty="0"/>
            </a:br>
            <a:r>
              <a:rPr lang="en-US" sz="4800" b="1" dirty="0"/>
              <a:t>Semi-Annual Conference</a:t>
            </a:r>
            <a:br>
              <a:rPr lang="en-US" sz="4800" b="1" dirty="0"/>
            </a:br>
            <a:r>
              <a:rPr lang="en-US" sz="4800" b="1" dirty="0"/>
              <a:t>March 2, 2024</a:t>
            </a: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3E993695-D741-48CF-88BA-BF59893AF3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735" y="4800600"/>
            <a:ext cx="5138530" cy="157581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9200" y="2438400"/>
            <a:ext cx="6705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/>
              <a:t>Editor/Webmaster Report</a:t>
            </a:r>
            <a:br>
              <a:rPr lang="en-US" sz="4400" b="1" dirty="0"/>
            </a:br>
            <a:r>
              <a:rPr lang="en-US" sz="4400" b="1" dirty="0"/>
              <a:t>Kerch </a:t>
            </a:r>
            <a:r>
              <a:rPr lang="en-US" sz="4400" b="1" dirty="0" err="1"/>
              <a:t>McConlogue</a:t>
            </a:r>
            <a:endParaRPr lang="en-US" sz="4400" b="1" dirty="0"/>
          </a:p>
        </p:txBody>
      </p:sp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BF89520B-7A11-4658-9CCF-55CEA5F77B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735" y="4572000"/>
            <a:ext cx="5138530" cy="157581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37B28212-C834-AD96-3DB1-8AC0C0D7A6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491303"/>
              </p:ext>
            </p:extLst>
          </p:nvPr>
        </p:nvGraphicFramePr>
        <p:xfrm>
          <a:off x="5105400" y="2183962"/>
          <a:ext cx="3657599" cy="2554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7785">
                  <a:extLst>
                    <a:ext uri="{9D8B030D-6E8A-4147-A177-3AD203B41FA5}">
                      <a16:colId xmlns:a16="http://schemas.microsoft.com/office/drawing/2014/main" val="3291903691"/>
                    </a:ext>
                  </a:extLst>
                </a:gridCol>
                <a:gridCol w="985815">
                  <a:extLst>
                    <a:ext uri="{9D8B030D-6E8A-4147-A177-3AD203B41FA5}">
                      <a16:colId xmlns:a16="http://schemas.microsoft.com/office/drawing/2014/main" val="285992770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523772149"/>
                    </a:ext>
                  </a:extLst>
                </a:gridCol>
                <a:gridCol w="761999">
                  <a:extLst>
                    <a:ext uri="{9D8B030D-6E8A-4147-A177-3AD203B41FA5}">
                      <a16:colId xmlns:a16="http://schemas.microsoft.com/office/drawing/2014/main" val="531303384"/>
                    </a:ext>
                  </a:extLst>
                </a:gridCol>
              </a:tblGrid>
              <a:tr h="559238">
                <a:tc gridSpan="4">
                  <a:txBody>
                    <a:bodyPr/>
                    <a:lstStyle/>
                    <a:p>
                      <a:r>
                        <a:rPr lang="en-US" sz="1600" dirty="0"/>
                        <a:t>Cost for 6 printed issues/year </a:t>
                      </a:r>
                    </a:p>
                    <a:p>
                      <a:r>
                        <a:rPr lang="en-US" sz="1600" dirty="0"/>
                        <a:t> vs  12 published/year</a:t>
                      </a:r>
                    </a:p>
                  </a:txBody>
                  <a:tcPr marL="51435" marR="51435" marT="25718" marB="25718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349508497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Cost 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monthly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annual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savings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4248256189"/>
                  </a:ext>
                </a:extLst>
              </a:tr>
              <a:tr h="388256"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16 pages 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$1175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$14,100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4010975420"/>
                  </a:ext>
                </a:extLst>
              </a:tr>
              <a:tr h="449944"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24 pages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$1563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$9378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$4,722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3571436290"/>
                  </a:ext>
                </a:extLst>
              </a:tr>
              <a:tr h="388256"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28 pages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$1735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$10518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$3,582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755573055"/>
                  </a:ext>
                </a:extLst>
              </a:tr>
              <a:tr h="388256"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32 pages 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$1904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$11,424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$2,676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218385980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6B0F613-74E9-BAC1-41A0-43726AF56C57}"/>
              </a:ext>
            </a:extLst>
          </p:cNvPr>
          <p:cNvSpPr txBox="1"/>
          <p:nvPr/>
        </p:nvSpPr>
        <p:spPr>
          <a:xfrm>
            <a:off x="3022996" y="381000"/>
            <a:ext cx="3098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3600" b="1" i="1" dirty="0">
                <a:solidFill>
                  <a:prstClr val="black"/>
                </a:solidFill>
                <a:cs typeface="Times New Roman" panose="02020603050405020304" pitchFamily="18" charset="0"/>
              </a:rPr>
              <a:t>RootesReview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004FB9-E7AB-F2D6-AA6E-82388CF5FEF0}"/>
              </a:ext>
            </a:extLst>
          </p:cNvPr>
          <p:cNvSpPr txBox="1"/>
          <p:nvPr/>
        </p:nvSpPr>
        <p:spPr>
          <a:xfrm>
            <a:off x="5042296" y="1282481"/>
            <a:ext cx="3098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Continue to print every month </a:t>
            </a:r>
            <a:br>
              <a:rPr lang="en-US" dirty="0"/>
            </a:br>
            <a:r>
              <a:rPr lang="en-US" dirty="0"/>
              <a:t>but print every other month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D7AC5E9-59D3-78C7-6244-297FA0945F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8451009"/>
              </p:ext>
            </p:extLst>
          </p:nvPr>
        </p:nvGraphicFramePr>
        <p:xfrm>
          <a:off x="885825" y="1065431"/>
          <a:ext cx="3352800" cy="5511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888">
                  <a:extLst>
                    <a:ext uri="{9D8B030D-6E8A-4147-A177-3AD203B41FA5}">
                      <a16:colId xmlns:a16="http://schemas.microsoft.com/office/drawing/2014/main" val="486136231"/>
                    </a:ext>
                  </a:extLst>
                </a:gridCol>
                <a:gridCol w="625098">
                  <a:extLst>
                    <a:ext uri="{9D8B030D-6E8A-4147-A177-3AD203B41FA5}">
                      <a16:colId xmlns:a16="http://schemas.microsoft.com/office/drawing/2014/main" val="3739179517"/>
                    </a:ext>
                  </a:extLst>
                </a:gridCol>
                <a:gridCol w="852407">
                  <a:extLst>
                    <a:ext uri="{9D8B030D-6E8A-4147-A177-3AD203B41FA5}">
                      <a16:colId xmlns:a16="http://schemas.microsoft.com/office/drawing/2014/main" val="3082669914"/>
                    </a:ext>
                  </a:extLst>
                </a:gridCol>
                <a:gridCol w="852407">
                  <a:extLst>
                    <a:ext uri="{9D8B030D-6E8A-4147-A177-3AD203B41FA5}">
                      <a16:colId xmlns:a16="http://schemas.microsoft.com/office/drawing/2014/main" val="867227398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Month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Pages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Cost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/page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7635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January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$1,093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$91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19573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February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$1,103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$92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34055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March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$1,103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$92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020136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April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$1,851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$93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01169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$1,013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$84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80299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June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$1,845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$92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70059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July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$1,125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$94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277454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August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$1,096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$91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89705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$1,096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$91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11389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Oct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$1,580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$99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55797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Nov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$1,602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$100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46087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$1,098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$92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2558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Jan/Feb 2024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$1,583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$99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9214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Average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$1238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$93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713176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9326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4EA270-39C9-E860-DFD9-C3A8BF56857E}"/>
              </a:ext>
            </a:extLst>
          </p:cNvPr>
          <p:cNvSpPr txBox="1"/>
          <p:nvPr/>
        </p:nvSpPr>
        <p:spPr>
          <a:xfrm>
            <a:off x="2588896" y="381000"/>
            <a:ext cx="4127064" cy="679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Facebook</a:t>
            </a:r>
          </a:p>
          <a:p>
            <a:pPr defTabSz="685800"/>
            <a:endParaRPr lang="en-US" sz="101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DF2A0C-3F4F-9B2A-84EE-3FCA6F51ECBF}"/>
              </a:ext>
            </a:extLst>
          </p:cNvPr>
          <p:cNvSpPr txBox="1"/>
          <p:nvPr/>
        </p:nvSpPr>
        <p:spPr>
          <a:xfrm>
            <a:off x="3200400" y="312420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Engagement for  28 days July 16-Aug 11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798ADF-CFD8-92E0-091C-069C27C4AF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852292"/>
            <a:ext cx="8542857" cy="43904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98B1C63-76F6-446B-856E-9F8099B782BB}"/>
              </a:ext>
            </a:extLst>
          </p:cNvPr>
          <p:cNvSpPr txBox="1"/>
          <p:nvPr/>
        </p:nvSpPr>
        <p:spPr>
          <a:xfrm>
            <a:off x="2743200" y="2458819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Engagement </a:t>
            </a:r>
          </a:p>
          <a:p>
            <a:r>
              <a:rPr lang="en-US" dirty="0"/>
              <a:t>December 27 to  February 24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75D039-8835-8BF3-3F92-D3D5BA3A598A}"/>
              </a:ext>
            </a:extLst>
          </p:cNvPr>
          <p:cNvSpPr txBox="1"/>
          <p:nvPr/>
        </p:nvSpPr>
        <p:spPr>
          <a:xfrm>
            <a:off x="2588896" y="928962"/>
            <a:ext cx="4127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Currently  1.7 membership</a:t>
            </a:r>
          </a:p>
          <a:p>
            <a:r>
              <a:rPr lang="en-US" dirty="0"/>
              <a:t> August 1.3 membership</a:t>
            </a:r>
          </a:p>
          <a:p>
            <a:r>
              <a:rPr lang="en-US" dirty="0"/>
              <a:t>Increase in six months of ~400  members</a:t>
            </a:r>
          </a:p>
        </p:txBody>
      </p:sp>
    </p:spTree>
    <p:extLst>
      <p:ext uri="{BB962C8B-B14F-4D97-AF65-F5344CB8AC3E}">
        <p14:creationId xmlns:p14="http://schemas.microsoft.com/office/powerpoint/2010/main" val="4134008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ADF9CE-E780-3B77-CB4A-3B05BA5B0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8825" y="1219200"/>
            <a:ext cx="5086350" cy="2073274"/>
          </a:xfrm>
        </p:spPr>
        <p:txBody>
          <a:bodyPr>
            <a:normAutofit fontScale="90000"/>
          </a:bodyPr>
          <a:lstStyle/>
          <a:p>
            <a:r>
              <a:rPr lang="en-US" dirty="0"/>
              <a:t>Visitors to the website</a:t>
            </a:r>
            <a:br>
              <a:rPr lang="en-US" dirty="0"/>
            </a:br>
            <a:r>
              <a:rPr lang="en-US" dirty="0"/>
              <a:t>since Aug 1</a:t>
            </a:r>
            <a:br>
              <a:rPr lang="en-US" dirty="0"/>
            </a:b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BDFBB9-1D97-5EDA-0B43-D5052F9263AA}"/>
              </a:ext>
            </a:extLst>
          </p:cNvPr>
          <p:cNvSpPr txBox="1"/>
          <p:nvPr/>
        </p:nvSpPr>
        <p:spPr>
          <a:xfrm>
            <a:off x="685800" y="2819400"/>
            <a:ext cx="81534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Total 31,431 views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Average time on a page: 1 min 56 sec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About 30% started their visit on the home page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6% landed on carburetor identification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4% landed on the forums</a:t>
            </a:r>
          </a:p>
        </p:txBody>
      </p:sp>
    </p:spTree>
    <p:extLst>
      <p:ext uri="{BB962C8B-B14F-4D97-AF65-F5344CB8AC3E}">
        <p14:creationId xmlns:p14="http://schemas.microsoft.com/office/powerpoint/2010/main" val="21317033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6800" y="2209800"/>
            <a:ext cx="6858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/>
              <a:t>Additional Reports</a:t>
            </a:r>
            <a:br>
              <a:rPr lang="en-US" sz="4400" b="1" dirty="0"/>
            </a:br>
            <a:r>
              <a:rPr lang="en-US" sz="4400" b="1" dirty="0"/>
              <a:t>Keep reports to 2 minutes</a:t>
            </a:r>
            <a:br>
              <a:rPr lang="en-US" sz="4400" b="1" dirty="0"/>
            </a:br>
            <a:endParaRPr lang="en-US" sz="4400" b="1" dirty="0"/>
          </a:p>
        </p:txBody>
      </p:sp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09BA35FB-6C61-4A4F-8C91-C176F141A6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735" y="4648200"/>
            <a:ext cx="5138530" cy="157581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5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sz="4900" b="1" dirty="0"/>
              <a:t>Old Business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Three Year Business Plan Committee</a:t>
            </a:r>
          </a:p>
          <a:p>
            <a:r>
              <a:rPr lang="en-US" sz="3600" dirty="0"/>
              <a:t>United 41 Update</a:t>
            </a:r>
          </a:p>
          <a:p>
            <a:endParaRPr lang="en-US" sz="3600" dirty="0"/>
          </a:p>
          <a:p>
            <a:endParaRPr lang="en-US" sz="3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E268E-4F83-AE62-9188-DE505E877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63976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Three Year Business Plan (3YPC) Update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AEDD6-FBAF-3379-A10F-7F8F29B22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>
            <a:normAutofit fontScale="55000" lnSpcReduction="20000"/>
          </a:bodyPr>
          <a:lstStyle/>
          <a:p>
            <a:r>
              <a:rPr lang="en-US" sz="5800" dirty="0"/>
              <a:t>July 2022: Board approves the formation of a Three Year Business Plan Committee (3YPC)</a:t>
            </a:r>
          </a:p>
          <a:p>
            <a:pPr marL="400050" lvl="1" indent="0">
              <a:buNone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MISSION</a:t>
            </a:r>
          </a:p>
          <a:p>
            <a:pPr lvl="1">
              <a:spcBef>
                <a:spcPts val="0"/>
              </a:spcBef>
              <a:buFontTx/>
              <a:buChar char="-"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Identify financially executable practices and procedures TEAE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   should pursue to better serve the Rootes Marque in North 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   America.</a:t>
            </a:r>
            <a:br>
              <a:rPr lang="en-US" sz="36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</a:br>
            <a:br>
              <a:rPr lang="en-US" sz="36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</a:b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OBJECTIVES</a:t>
            </a:r>
            <a:br>
              <a:rPr lang="en-US" sz="36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</a:b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- Identify/list the clubs strengths, accomplishments</a:t>
            </a:r>
            <a:br>
              <a:rPr lang="en-US" sz="36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</a:b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- Identify the clubs weaknesses or needs</a:t>
            </a:r>
            <a:br>
              <a:rPr lang="en-US" sz="36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</a:b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- Identify opportunities &amp; ideas to pursue</a:t>
            </a:r>
            <a:br>
              <a:rPr lang="en-US" sz="36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</a:b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- Identify risks, conflicts and threats</a:t>
            </a:r>
            <a:br>
              <a:rPr lang="en-US" sz="36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</a:br>
            <a:br>
              <a:rPr lang="en-US" sz="36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</a:b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PROCESS</a:t>
            </a:r>
            <a:br>
              <a:rPr lang="en-US" sz="36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</a:b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- Capture thoughts, ideas, opinions</a:t>
            </a:r>
            <a:br>
              <a:rPr lang="en-US" sz="36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</a:b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- Develop actionable opportunities &amp; ideas to pursue</a:t>
            </a:r>
            <a:br>
              <a:rPr lang="en-US" sz="36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</a:b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- Develop actionable plan the BOD can execute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137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38F89-7C32-D065-C7AC-0E98F37E7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563562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Three Year Business Plan (3YPC) Update 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039BF0-78D1-335A-F0CB-B092B3A6D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762000"/>
            <a:ext cx="9067800" cy="6172200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5900" b="1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February 2023: The Board approved the following recommendations for action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en-US" sz="5900" b="1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committee of members to improve participation and responsiveness of       Facebook and Forum platforms.</a:t>
            </a:r>
          </a:p>
          <a:p>
            <a:pPr marL="342900" lvl="1" indent="0">
              <a:lnSpc>
                <a:spcPct val="107000"/>
              </a:lnSpc>
              <a:spcBef>
                <a:spcPts val="0"/>
              </a:spcBef>
              <a:buNone/>
            </a:pPr>
            <a:endParaRPr lang="en-US" sz="4200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-5715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46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standing committee of members to produce technical videos.</a:t>
            </a:r>
          </a:p>
          <a:p>
            <a:pPr marL="0" indent="-57150">
              <a:lnSpc>
                <a:spcPct val="107000"/>
              </a:lnSpc>
              <a:spcBef>
                <a:spcPts val="0"/>
              </a:spcBef>
              <a:buNone/>
            </a:pPr>
            <a:endParaRPr lang="en-US" sz="4600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-5715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42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committee to make recommendations with regard to the Wally Smith and Keith Porter awards.</a:t>
            </a:r>
          </a:p>
          <a:p>
            <a:pPr marL="0" indent="-57150">
              <a:lnSpc>
                <a:spcPct val="107000"/>
              </a:lnSpc>
              <a:spcBef>
                <a:spcPts val="0"/>
              </a:spcBef>
              <a:buNone/>
            </a:pPr>
            <a:endParaRPr lang="en-US" sz="4200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-5715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42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Review and possible revision of bylaws</a:t>
            </a:r>
          </a:p>
          <a:p>
            <a:pPr marL="0" indent="-57150">
              <a:lnSpc>
                <a:spcPct val="107000"/>
              </a:lnSpc>
              <a:spcBef>
                <a:spcPts val="0"/>
              </a:spcBef>
              <a:buNone/>
            </a:pPr>
            <a:endParaRPr lang="en-US" sz="4200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-5715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42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expansion of TAC activities by TEAE.</a:t>
            </a:r>
          </a:p>
          <a:p>
            <a:pPr marL="0" indent="-57150">
              <a:lnSpc>
                <a:spcPct val="107000"/>
              </a:lnSpc>
              <a:spcBef>
                <a:spcPts val="0"/>
              </a:spcBef>
              <a:buNone/>
            </a:pPr>
            <a:endParaRPr lang="en-US" sz="4200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-5715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42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Preparation of a regalia plan including a plan for any seed money required.</a:t>
            </a:r>
          </a:p>
          <a:p>
            <a:pPr marL="0" indent="-57150">
              <a:lnSpc>
                <a:spcPct val="107000"/>
              </a:lnSpc>
              <a:spcBef>
                <a:spcPts val="0"/>
              </a:spcBef>
              <a:buNone/>
            </a:pPr>
            <a:endParaRPr lang="en-US" sz="4200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-5715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42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volunteer should be sought to investigate qualifications for 501 (c)3 tax status.</a:t>
            </a:r>
          </a:p>
          <a:p>
            <a:pPr marL="0" indent="-57150">
              <a:lnSpc>
                <a:spcPct val="107000"/>
              </a:lnSpc>
              <a:spcBef>
                <a:spcPts val="0"/>
              </a:spcBef>
              <a:buNone/>
            </a:pPr>
            <a:endParaRPr lang="en-US" sz="4200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-5715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42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Approval to investigate options altering club logo &amp; name to de-emphasize EAST and promote the inclusion of all Rootes Vehicles </a:t>
            </a:r>
          </a:p>
          <a:p>
            <a:pPr marL="0" indent="-57150">
              <a:lnSpc>
                <a:spcPct val="107000"/>
              </a:lnSpc>
              <a:spcBef>
                <a:spcPts val="0"/>
              </a:spcBef>
              <a:buNone/>
            </a:pPr>
            <a:endParaRPr lang="en-US" sz="4200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-5715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42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Expansion and promotion of the BASH concept as tool for Regional Reps</a:t>
            </a:r>
          </a:p>
          <a:p>
            <a:pPr marL="0" indent="-57150">
              <a:lnSpc>
                <a:spcPct val="107000"/>
              </a:lnSpc>
              <a:spcBef>
                <a:spcPts val="0"/>
              </a:spcBef>
              <a:buNone/>
            </a:pPr>
            <a:endParaRPr lang="en-US" sz="4200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-5715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42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Investigate ways to expand membership west of Mississippi</a:t>
            </a: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1470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3B52A-0A04-EA89-FB5C-3507918AB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74638"/>
            <a:ext cx="8686800" cy="86836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Three Year Business Plan (3YPC) Update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6CBD88-1264-FDD4-7320-307D86EF76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300" b="1" dirty="0"/>
              <a:t>Forum/Facebook</a:t>
            </a:r>
          </a:p>
          <a:p>
            <a:pPr lvl="1"/>
            <a:r>
              <a:rPr lang="en-US" dirty="0"/>
              <a:t>Updated Forum categories. Eliminated stale topics</a:t>
            </a:r>
          </a:p>
          <a:p>
            <a:pPr lvl="1"/>
            <a:r>
              <a:rPr lang="en-US" dirty="0"/>
              <a:t>Added admins to both platforms</a:t>
            </a:r>
          </a:p>
          <a:p>
            <a:pPr lvl="1"/>
            <a:r>
              <a:rPr lang="en-US" dirty="0"/>
              <a:t>Outreach to members and other knowledgeable people in community. Invitation to join and/or participate on both platforms.</a:t>
            </a:r>
          </a:p>
          <a:p>
            <a:pPr lvl="1"/>
            <a:r>
              <a:rPr lang="en-US" dirty="0"/>
              <a:t>FB continues to grow. Forum appears to be getting more use and responsiveness to posts has improved.</a:t>
            </a:r>
          </a:p>
          <a:p>
            <a:pPr lvl="1"/>
            <a:r>
              <a:rPr lang="en-US" b="1" dirty="0"/>
              <a:t>Action Complete. Continue maintenance.</a:t>
            </a:r>
          </a:p>
        </p:txBody>
      </p:sp>
    </p:spTree>
    <p:extLst>
      <p:ext uri="{BB962C8B-B14F-4D97-AF65-F5344CB8AC3E}">
        <p14:creationId xmlns:p14="http://schemas.microsoft.com/office/powerpoint/2010/main" val="34907204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3B52A-0A04-EA89-FB5C-3507918AB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609600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Three Year Business Plan (3YPC) Update 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6CBD88-1264-FDD4-7320-307D86EF7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609600"/>
            <a:ext cx="8839200" cy="6324600"/>
          </a:xfrm>
        </p:spPr>
        <p:txBody>
          <a:bodyPr>
            <a:normAutofit fontScale="70000" lnSpcReduction="20000"/>
          </a:bodyPr>
          <a:lstStyle/>
          <a:p>
            <a:r>
              <a:rPr lang="en-US" sz="3400" b="1" dirty="0"/>
              <a:t>Revision of Legacy Award Criteria (Tiger Tom &amp; Tom C)</a:t>
            </a:r>
          </a:p>
          <a:p>
            <a:pPr lvl="1"/>
            <a:r>
              <a:rPr lang="en-US" dirty="0"/>
              <a:t>Draft revisions retain original focus on autocross but add provision for substitute of “other competitive driving event” if an autocross is not held as part of a United.” </a:t>
            </a:r>
          </a:p>
          <a:p>
            <a:pPr lvl="1"/>
            <a:r>
              <a:rPr lang="en-US" b="1" dirty="0"/>
              <a:t>Discussion, Motion, Vote</a:t>
            </a:r>
          </a:p>
          <a:p>
            <a:r>
              <a:rPr lang="en-US" sz="3400" b="1" dirty="0"/>
              <a:t>Revision of Bylaws</a:t>
            </a:r>
          </a:p>
          <a:p>
            <a:pPr lvl="1"/>
            <a:r>
              <a:rPr lang="en-US" dirty="0"/>
              <a:t>Objectives</a:t>
            </a:r>
          </a:p>
          <a:p>
            <a:pPr lvl="2"/>
            <a:r>
              <a:rPr lang="en-US" sz="2600" dirty="0"/>
              <a:t>Remove procedural items and develop a separate Procedures Manual</a:t>
            </a:r>
          </a:p>
          <a:p>
            <a:pPr lvl="2"/>
            <a:r>
              <a:rPr lang="en-US" sz="2600" dirty="0"/>
              <a:t>Increase number of Board members to nine (9)</a:t>
            </a:r>
          </a:p>
          <a:p>
            <a:pPr lvl="1"/>
            <a:r>
              <a:rPr lang="en-US" dirty="0"/>
              <a:t>Latest draft sent out. </a:t>
            </a:r>
            <a:endParaRPr lang="en-US" b="1" dirty="0"/>
          </a:p>
          <a:p>
            <a:pPr lvl="1"/>
            <a:r>
              <a:rPr lang="en-US" b="1" dirty="0"/>
              <a:t>Discussion/Motion/VOTE </a:t>
            </a:r>
          </a:p>
          <a:p>
            <a:r>
              <a:rPr lang="en-US" sz="3400" b="1" dirty="0"/>
              <a:t>TAC Program Improvements</a:t>
            </a:r>
          </a:p>
          <a:p>
            <a:pPr lvl="1"/>
            <a:r>
              <a:rPr lang="en-US" dirty="0"/>
              <a:t>Propose we establish a TAC link on website</a:t>
            </a:r>
          </a:p>
          <a:p>
            <a:pPr lvl="2"/>
            <a:r>
              <a:rPr lang="en-US" dirty="0"/>
              <a:t>Explains the program</a:t>
            </a:r>
          </a:p>
          <a:p>
            <a:pPr lvl="2"/>
            <a:r>
              <a:rPr lang="en-US" dirty="0"/>
              <a:t>Provides info to request TAC</a:t>
            </a:r>
          </a:p>
          <a:p>
            <a:pPr lvl="1"/>
            <a:r>
              <a:rPr lang="en-US" dirty="0"/>
              <a:t>Designate TAC Coordinator for club</a:t>
            </a:r>
          </a:p>
          <a:p>
            <a:pPr lvl="2"/>
            <a:r>
              <a:rPr lang="en-US" dirty="0"/>
              <a:t>Candidate would be current TAC inspector</a:t>
            </a:r>
          </a:p>
          <a:p>
            <a:pPr lvl="2"/>
            <a:r>
              <a:rPr lang="en-US" dirty="0"/>
              <a:t>Reduce current burden on Tom C and Bill B. They concur</a:t>
            </a:r>
          </a:p>
          <a:p>
            <a:pPr lvl="2"/>
            <a:r>
              <a:rPr lang="en-US" dirty="0"/>
              <a:t>Coordinator works with members/owners to schedule inspections</a:t>
            </a:r>
          </a:p>
          <a:p>
            <a:pPr lvl="2"/>
            <a:r>
              <a:rPr lang="en-US" dirty="0"/>
              <a:t>Try to be proactive...not just reactive in scheduling</a:t>
            </a:r>
          </a:p>
          <a:p>
            <a:pPr lvl="2"/>
            <a:r>
              <a:rPr lang="en-US" dirty="0"/>
              <a:t>Advertise scheduled inspections in Rootes Review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722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5400" b="1" dirty="0">
                <a:solidFill>
                  <a:schemeClr val="tx1"/>
                </a:solidFill>
              </a:rPr>
              <a:t>Agenda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1646237"/>
            <a:ext cx="3810000" cy="45259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Welcome</a:t>
            </a:r>
          </a:p>
          <a:p>
            <a:r>
              <a:rPr lang="en-US" sz="4000" dirty="0">
                <a:solidFill>
                  <a:schemeClr val="tx1"/>
                </a:solidFill>
              </a:rPr>
              <a:t>Roll Call</a:t>
            </a:r>
          </a:p>
          <a:p>
            <a:r>
              <a:rPr lang="en-US" sz="4000" dirty="0">
                <a:solidFill>
                  <a:schemeClr val="tx1"/>
                </a:solidFill>
              </a:rPr>
              <a:t>Reports</a:t>
            </a:r>
          </a:p>
          <a:p>
            <a:r>
              <a:rPr lang="en-US" sz="4000" dirty="0">
                <a:solidFill>
                  <a:schemeClr val="tx1"/>
                </a:solidFill>
              </a:rPr>
              <a:t>Old Business</a:t>
            </a:r>
          </a:p>
          <a:p>
            <a:r>
              <a:rPr lang="en-US" sz="4000" dirty="0">
                <a:solidFill>
                  <a:schemeClr val="tx1"/>
                </a:solidFill>
              </a:rPr>
              <a:t>New Business</a:t>
            </a:r>
          </a:p>
          <a:p>
            <a:r>
              <a:rPr lang="en-US" sz="4000" dirty="0">
                <a:solidFill>
                  <a:schemeClr val="tx1"/>
                </a:solidFill>
              </a:rPr>
              <a:t>Adjourn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5D4F3B-7F39-691E-6440-E66775C4C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96962"/>
            <a:ext cx="8229600" cy="5380038"/>
          </a:xfrm>
        </p:spPr>
        <p:txBody>
          <a:bodyPr>
            <a:normAutofit fontScale="85000" lnSpcReduction="10000"/>
          </a:bodyPr>
          <a:lstStyle/>
          <a:p>
            <a:r>
              <a:rPr lang="en-US" sz="3900" b="1" dirty="0"/>
              <a:t>Regalia</a:t>
            </a:r>
          </a:p>
          <a:p>
            <a:r>
              <a:rPr lang="en-US" dirty="0"/>
              <a:t>Objective: Print on demand companies that will produce and ship items with our artwork and pay the club a percentage.</a:t>
            </a:r>
          </a:p>
          <a:p>
            <a:r>
              <a:rPr lang="en-US" dirty="0"/>
              <a:t>Kerch looked into: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Printful.com and Teelaunch.com: both require a store to be set up on our website. But production and fulfillment is handled by the company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Amazon is too expensive with ~$40 a month plus per product sale fee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Society6.com: Similar setup to RedBubble.com but more artsy and no car products</a:t>
            </a:r>
          </a:p>
          <a:p>
            <a:r>
              <a:rPr lang="en-US" sz="3000" b="1" dirty="0"/>
              <a:t>Redbubble.com </a:t>
            </a:r>
            <a:r>
              <a:rPr lang="en-US" sz="3000" dirty="0"/>
              <a:t>provides the best match for our needs. </a:t>
            </a: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1D69B23-425F-E679-4CE5-0D73AFEAC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868362"/>
          </a:xfrm>
        </p:spPr>
        <p:txBody>
          <a:bodyPr>
            <a:noAutofit/>
          </a:bodyPr>
          <a:lstStyle/>
          <a:p>
            <a:r>
              <a:rPr lang="en-US" sz="3600" b="1" dirty="0"/>
              <a:t>Three Year Business Plan (3YPC) Update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847862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AA5DFC1-F150-8F9F-DEA9-7D019ED08681}"/>
              </a:ext>
            </a:extLst>
          </p:cNvPr>
          <p:cNvSpPr txBox="1"/>
          <p:nvPr/>
        </p:nvSpPr>
        <p:spPr>
          <a:xfrm>
            <a:off x="470856" y="990600"/>
            <a:ext cx="8202290" cy="3647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Advantages of RedBubble.com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Large number of products available</a:t>
            </a:r>
            <a:b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Including: Mugs, coasters, T-shirts, sweatshirts, mouse pads, phone cases, aprons, duffle bags, tote bags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do total fulfillment of the products 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Large audience base (not just our club members)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“store” is required on our site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Reasonable retail prices  ( tend to be between a couple of bucks and $35 or $40)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Fees paid on schedule</a:t>
            </a:r>
            <a:endParaRPr lang="en-US" sz="1600" dirty="0"/>
          </a:p>
          <a:p>
            <a:r>
              <a:rPr lang="en-US" sz="2000" b="1" dirty="0"/>
              <a:t>Disadvantages: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1600" dirty="0"/>
              <a:t>All Redbubble products are screen printed not embroidered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1600" dirty="0"/>
              <a:t>If we want to provide higher quality embroidered jackets and hats, we would use a different company (perhaps Land’s End)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endParaRPr lang="en-US" sz="15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3FCA06D-8645-3F8C-A465-ADEC8B5B6B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8744851"/>
              </p:ext>
            </p:extLst>
          </p:nvPr>
        </p:nvGraphicFramePr>
        <p:xfrm>
          <a:off x="914400" y="4495800"/>
          <a:ext cx="7238999" cy="1371601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804333">
                  <a:extLst>
                    <a:ext uri="{9D8B030D-6E8A-4147-A177-3AD203B41FA5}">
                      <a16:colId xmlns:a16="http://schemas.microsoft.com/office/drawing/2014/main" val="2456129069"/>
                    </a:ext>
                  </a:extLst>
                </a:gridCol>
                <a:gridCol w="688584">
                  <a:extLst>
                    <a:ext uri="{9D8B030D-6E8A-4147-A177-3AD203B41FA5}">
                      <a16:colId xmlns:a16="http://schemas.microsoft.com/office/drawing/2014/main" val="360865936"/>
                    </a:ext>
                  </a:extLst>
                </a:gridCol>
                <a:gridCol w="778913">
                  <a:extLst>
                    <a:ext uri="{9D8B030D-6E8A-4147-A177-3AD203B41FA5}">
                      <a16:colId xmlns:a16="http://schemas.microsoft.com/office/drawing/2014/main" val="1565654808"/>
                    </a:ext>
                  </a:extLst>
                </a:gridCol>
                <a:gridCol w="663992">
                  <a:extLst>
                    <a:ext uri="{9D8B030D-6E8A-4147-A177-3AD203B41FA5}">
                      <a16:colId xmlns:a16="http://schemas.microsoft.com/office/drawing/2014/main" val="4163479087"/>
                    </a:ext>
                  </a:extLst>
                </a:gridCol>
                <a:gridCol w="1078986">
                  <a:extLst>
                    <a:ext uri="{9D8B030D-6E8A-4147-A177-3AD203B41FA5}">
                      <a16:colId xmlns:a16="http://schemas.microsoft.com/office/drawing/2014/main" val="496059777"/>
                    </a:ext>
                  </a:extLst>
                </a:gridCol>
                <a:gridCol w="1008756">
                  <a:extLst>
                    <a:ext uri="{9D8B030D-6E8A-4147-A177-3AD203B41FA5}">
                      <a16:colId xmlns:a16="http://schemas.microsoft.com/office/drawing/2014/main" val="1752404964"/>
                    </a:ext>
                  </a:extLst>
                </a:gridCol>
                <a:gridCol w="995988">
                  <a:extLst>
                    <a:ext uri="{9D8B030D-6E8A-4147-A177-3AD203B41FA5}">
                      <a16:colId xmlns:a16="http://schemas.microsoft.com/office/drawing/2014/main" val="852272751"/>
                    </a:ext>
                  </a:extLst>
                </a:gridCol>
                <a:gridCol w="185151">
                  <a:extLst>
                    <a:ext uri="{9D8B030D-6E8A-4147-A177-3AD203B41FA5}">
                      <a16:colId xmlns:a16="http://schemas.microsoft.com/office/drawing/2014/main" val="92536524"/>
                    </a:ext>
                  </a:extLst>
                </a:gridCol>
                <a:gridCol w="1034296">
                  <a:extLst>
                    <a:ext uri="{9D8B030D-6E8A-4147-A177-3AD203B41FA5}">
                      <a16:colId xmlns:a16="http://schemas.microsoft.com/office/drawing/2014/main" val="1477752052"/>
                    </a:ext>
                  </a:extLst>
                </a:gridCol>
              </a:tblGrid>
              <a:tr h="5793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base cost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+ markup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margin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retail price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Red bubble fee*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Red bubble fee**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Net to TEAE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3753361276"/>
                  </a:ext>
                </a:extLst>
              </a:tr>
              <a:tr h="3440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Plus shipping/tax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From chart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Calculated% of margin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7808185"/>
                  </a:ext>
                </a:extLst>
              </a:tr>
              <a:tr h="2241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 shirt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$18.00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25%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$4.50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$22.50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$1.90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11.6%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$2.60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4080993746"/>
                  </a:ext>
                </a:extLst>
              </a:tr>
              <a:tr h="2241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mug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$14.75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$2.95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$17.77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$1.30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9.3%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$1.65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3879759400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31121442-4F71-7E37-7F30-4FAC91308241}"/>
              </a:ext>
            </a:extLst>
          </p:cNvPr>
          <p:cNvSpPr txBox="1"/>
          <p:nvPr/>
        </p:nvSpPr>
        <p:spPr>
          <a:xfrm>
            <a:off x="650398" y="6045369"/>
            <a:ext cx="7677824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50" dirty="0">
                <a:ea typeface="Calibri" panose="020F0502020204030204" pitchFamily="34" charset="0"/>
                <a:cs typeface="Times New Roman" panose="02020603050405020304" pitchFamily="18" charset="0"/>
              </a:rPr>
              <a:t>Fee table: </a:t>
            </a:r>
            <a:r>
              <a:rPr lang="en-US" altLang="en-US" sz="1350" dirty="0"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https://help.redbubble.com/hc/en-us/articles/202270799-How-is-my-payment-calculated</a:t>
            </a:r>
            <a:endParaRPr lang="en-US" altLang="en-US" sz="135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50" dirty="0">
                <a:ea typeface="Calibri" panose="020F0502020204030204" pitchFamily="34" charset="0"/>
                <a:cs typeface="Times New Roman" panose="02020603050405020304" pitchFamily="18" charset="0"/>
              </a:rPr>
              <a:t>Sample product retail costs including sample markup: </a:t>
            </a:r>
            <a:r>
              <a:rPr lang="en-US" altLang="en-US" sz="1350" dirty="0"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https://www.redbubble.com/account/pricing</a:t>
            </a:r>
            <a:r>
              <a:rPr lang="en-US" altLang="en-US" sz="825" dirty="0"/>
              <a:t> </a:t>
            </a:r>
            <a:endParaRPr lang="en-US" altLang="en-US" sz="2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A3BF62F-6112-544B-55E1-06F4E53C5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0416"/>
          </a:xfrm>
        </p:spPr>
        <p:txBody>
          <a:bodyPr>
            <a:normAutofit/>
          </a:bodyPr>
          <a:lstStyle/>
          <a:p>
            <a:r>
              <a:rPr lang="en-US" sz="3600" b="1" dirty="0"/>
              <a:t>Three Year Business Plan (3YPC) Update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843476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3B52A-0A04-EA89-FB5C-3507918AB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6200"/>
            <a:ext cx="8686800" cy="609600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Three Year Business Plan (3YPC) Update 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6CBD88-1264-FDD4-7320-307D86EF7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7150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Production of Technical Videos</a:t>
            </a:r>
          </a:p>
          <a:p>
            <a:pPr lvl="1"/>
            <a:r>
              <a:rPr lang="en-US" dirty="0"/>
              <a:t>No volunteers. No significant action to report</a:t>
            </a:r>
          </a:p>
          <a:p>
            <a:pPr lvl="1"/>
            <a:r>
              <a:rPr lang="en-US" dirty="0"/>
              <a:t>Unless volunteer is identified to take on this project, </a:t>
            </a:r>
            <a:r>
              <a:rPr lang="en-US" b="1" dirty="0"/>
              <a:t>recommend this action be closed</a:t>
            </a:r>
          </a:p>
          <a:p>
            <a:r>
              <a:rPr lang="en-US" b="1" dirty="0"/>
              <a:t>Expansion and Promotion of BASH concept by Regions</a:t>
            </a:r>
          </a:p>
          <a:p>
            <a:pPr lvl="1"/>
            <a:r>
              <a:rPr lang="en-US" dirty="0"/>
              <a:t>Regions were urged to adopt the BASH (Bring a Sunbeam Here) moniker when organizing and conducting gatherings at the local level, especially those built around a larger car show event.</a:t>
            </a:r>
          </a:p>
          <a:p>
            <a:pPr lvl="1"/>
            <a:r>
              <a:rPr lang="en-US" dirty="0"/>
              <a:t>Regional Reps in several Regions have done this with good results as reported in recent issues of </a:t>
            </a:r>
            <a:r>
              <a:rPr lang="en-US" i="1" dirty="0"/>
              <a:t>Rootes Review</a:t>
            </a:r>
          </a:p>
          <a:p>
            <a:pPr lvl="1"/>
            <a:r>
              <a:rPr lang="en-US" b="1" dirty="0"/>
              <a:t>Action Complete. Continue to promote BASH</a:t>
            </a:r>
          </a:p>
          <a:p>
            <a:r>
              <a:rPr lang="en-US" b="1" dirty="0"/>
              <a:t>Expansion of membership west of the Mississippi</a:t>
            </a:r>
          </a:p>
          <a:p>
            <a:pPr lvl="1"/>
            <a:r>
              <a:rPr lang="en-US" dirty="0"/>
              <a:t>Continue Rootes Review coverage to promote western participation</a:t>
            </a:r>
          </a:p>
          <a:p>
            <a:pPr lvl="1"/>
            <a:r>
              <a:rPr lang="en-US" dirty="0"/>
              <a:t>Other considerations</a:t>
            </a:r>
          </a:p>
          <a:p>
            <a:pPr lvl="2"/>
            <a:r>
              <a:rPr lang="en-US" dirty="0"/>
              <a:t>Attempt to Absorb CATO failed. Plan to re-engage</a:t>
            </a:r>
          </a:p>
          <a:p>
            <a:pPr lvl="2"/>
            <a:r>
              <a:rPr lang="en-US" dirty="0"/>
              <a:t>BOD expansion should provide additional opportunities for western members to seek leadership positions within the club</a:t>
            </a:r>
          </a:p>
          <a:p>
            <a:pPr lvl="2"/>
            <a:r>
              <a:rPr lang="en-US" dirty="0"/>
              <a:t>Holding a United event west of Mississippi…Hold discussion for United 42 discussion under new business</a:t>
            </a:r>
          </a:p>
          <a:p>
            <a:pPr lvl="1"/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2758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3B52A-0A04-EA89-FB5C-3507918AB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6200"/>
            <a:ext cx="8686800" cy="609600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Three Year Business Plan (3YPC) Update 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6CBD88-1264-FDD4-7320-307D86EF7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685800"/>
            <a:ext cx="8534400" cy="6019800"/>
          </a:xfrm>
        </p:spPr>
        <p:txBody>
          <a:bodyPr>
            <a:normAutofit/>
          </a:bodyPr>
          <a:lstStyle/>
          <a:p>
            <a:r>
              <a:rPr lang="en-US" b="1" dirty="0"/>
              <a:t>Revision of Club logo</a:t>
            </a:r>
          </a:p>
          <a:p>
            <a:pPr lvl="1"/>
            <a:r>
              <a:rPr lang="en-US" dirty="0"/>
              <a:t>Revised Logo complete. </a:t>
            </a:r>
          </a:p>
          <a:p>
            <a:pPr lvl="1"/>
            <a:r>
              <a:rPr lang="en-US" dirty="0"/>
              <a:t>Cost $500 for graphic design services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F44DF9-DEE5-B5B3-961F-79BB1D47EA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278930"/>
            <a:ext cx="7772400" cy="3886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5ADE774-294C-D925-1140-A00A1D3A159E}"/>
              </a:ext>
            </a:extLst>
          </p:cNvPr>
          <p:cNvSpPr txBox="1"/>
          <p:nvPr/>
        </p:nvSpPr>
        <p:spPr>
          <a:xfrm>
            <a:off x="806773" y="5845314"/>
            <a:ext cx="7346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Use of Badge or Landscape configuration dependent of application</a:t>
            </a:r>
          </a:p>
          <a:p>
            <a:r>
              <a:rPr lang="en-US" sz="2000" b="1" dirty="0"/>
              <a:t>Motion to approve? Vote. Approval includes payment for services.</a:t>
            </a:r>
          </a:p>
        </p:txBody>
      </p:sp>
    </p:spTree>
    <p:extLst>
      <p:ext uri="{BB962C8B-B14F-4D97-AF65-F5344CB8AC3E}">
        <p14:creationId xmlns:p14="http://schemas.microsoft.com/office/powerpoint/2010/main" val="17475032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31DB6-8C01-882E-650E-B66EC05E7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b="1" dirty="0"/>
              <a:t>Three Year Business Plan (3YPC) Update 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E798B4-378E-461C-438E-6F7B62192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r>
              <a:rPr lang="en-US" b="1" dirty="0"/>
              <a:t>Investigate qualifying for 501 (c) (3) status (Tax exempt non-profit organization)</a:t>
            </a:r>
          </a:p>
          <a:p>
            <a:pPr lvl="1"/>
            <a:r>
              <a:rPr lang="en-US" dirty="0"/>
              <a:t>Joe </a:t>
            </a:r>
            <a:r>
              <a:rPr lang="en-US" dirty="0" err="1"/>
              <a:t>Montecalvo</a:t>
            </a:r>
            <a:r>
              <a:rPr lang="en-US" dirty="0"/>
              <a:t> presented a general outline of the process. Appears little justification or support for this effort. </a:t>
            </a:r>
          </a:p>
          <a:p>
            <a:pPr lvl="1"/>
            <a:r>
              <a:rPr lang="en-US" dirty="0"/>
              <a:t>No real benefit to the club…</a:t>
            </a:r>
            <a:r>
              <a:rPr lang="en-US" b="1" dirty="0"/>
              <a:t>action complete</a:t>
            </a:r>
          </a:p>
          <a:p>
            <a:pPr lvl="1"/>
            <a:r>
              <a:rPr lang="en-US" b="1" dirty="0"/>
              <a:t>Recommend this item be closed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8878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17F426-2770-09AA-185C-C48D9DCC92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DDA78-BBDD-C7E3-C325-BC9BDE7B4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United 41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3B28F-24CA-025F-F7AE-BACC702A73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638800"/>
          </a:xfrm>
        </p:spPr>
        <p:txBody>
          <a:bodyPr>
            <a:normAutofit/>
          </a:bodyPr>
          <a:lstStyle/>
          <a:p>
            <a:r>
              <a:rPr lang="en-US" dirty="0"/>
              <a:t>Location: West Lebanon, NH</a:t>
            </a:r>
          </a:p>
          <a:p>
            <a:r>
              <a:rPr lang="en-US" dirty="0"/>
              <a:t>Dates: August 15-18, 2024</a:t>
            </a:r>
          </a:p>
          <a:p>
            <a:r>
              <a:rPr lang="en-US" dirty="0"/>
              <a:t>Host Hotel: Fireside Inn West Lebanon, NH</a:t>
            </a:r>
          </a:p>
          <a:p>
            <a:pPr lvl="1"/>
            <a:r>
              <a:rPr lang="en-US" dirty="0"/>
              <a:t>Room Rate $129.95. Good three days before and after </a:t>
            </a:r>
          </a:p>
          <a:p>
            <a:pPr lvl="1"/>
            <a:r>
              <a:rPr lang="en-US" dirty="0"/>
              <a:t>Conveniently located at Intersection of I-91 &amp; I-89</a:t>
            </a:r>
          </a:p>
          <a:p>
            <a:r>
              <a:rPr lang="en-US" dirty="0"/>
              <a:t>Registration fees: </a:t>
            </a:r>
          </a:p>
          <a:p>
            <a:pPr lvl="1"/>
            <a:r>
              <a:rPr lang="en-US" dirty="0"/>
              <a:t>Early: $185 single/$350 two adults</a:t>
            </a:r>
          </a:p>
          <a:p>
            <a:pPr lvl="1"/>
            <a:r>
              <a:rPr lang="en-US" dirty="0"/>
              <a:t>Late (Jul 1</a:t>
            </a:r>
            <a:r>
              <a:rPr lang="en-US" baseline="30000" dirty="0"/>
              <a:t>st</a:t>
            </a:r>
            <a:r>
              <a:rPr lang="en-US" dirty="0"/>
              <a:t>): $200/$375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2723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F1179-A215-279B-D148-FAB068AC7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United 41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A809B-0595-3635-B205-85C64B461F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715962"/>
            <a:ext cx="8686800" cy="59896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Planned Activities </a:t>
            </a:r>
            <a:r>
              <a:rPr lang="en-US" sz="2200" dirty="0"/>
              <a:t>(included in registration fee except Autocross)</a:t>
            </a:r>
          </a:p>
          <a:p>
            <a:pPr lvl="1"/>
            <a:r>
              <a:rPr lang="en-US" dirty="0"/>
              <a:t>Large Parts Room/Hospitality in 1</a:t>
            </a:r>
            <a:r>
              <a:rPr lang="en-US" baseline="30000" dirty="0"/>
              <a:t>st</a:t>
            </a:r>
            <a:r>
              <a:rPr lang="en-US" dirty="0"/>
              <a:t> Floor Guest Room</a:t>
            </a:r>
          </a:p>
          <a:p>
            <a:pPr lvl="1"/>
            <a:r>
              <a:rPr lang="en-US" dirty="0"/>
              <a:t>Friday Covered Bridge Scenic Tour followed by Lunch at Harpoon Brewery</a:t>
            </a:r>
          </a:p>
          <a:p>
            <a:pPr lvl="1"/>
            <a:r>
              <a:rPr lang="en-US" dirty="0"/>
              <a:t>Friday eve Welcome Reception</a:t>
            </a:r>
          </a:p>
          <a:p>
            <a:pPr lvl="1"/>
            <a:r>
              <a:rPr lang="en-US" dirty="0"/>
              <a:t>Saturday Concours at Macs Maple Farm. Lunch included</a:t>
            </a:r>
          </a:p>
          <a:p>
            <a:pPr lvl="1"/>
            <a:r>
              <a:rPr lang="en-US" dirty="0"/>
              <a:t>Guest Speaker: Richard </a:t>
            </a:r>
            <a:r>
              <a:rPr lang="en-US" dirty="0" err="1"/>
              <a:t>Langworth</a:t>
            </a:r>
            <a:r>
              <a:rPr lang="en-US" dirty="0"/>
              <a:t>, automotive author</a:t>
            </a:r>
          </a:p>
          <a:p>
            <a:pPr lvl="1"/>
            <a:r>
              <a:rPr lang="en-US" dirty="0"/>
              <a:t>Tiger documentary screening (pending)</a:t>
            </a:r>
          </a:p>
          <a:p>
            <a:pPr lvl="1"/>
            <a:r>
              <a:rPr lang="en-US" dirty="0"/>
              <a:t>Sunday Autocross will piggyback on NHSCCA event already scheduled for Sunday Aug 18, 2023</a:t>
            </a:r>
          </a:p>
          <a:p>
            <a:pPr lvl="1"/>
            <a:r>
              <a:rPr lang="en-US" dirty="0"/>
              <a:t>Alternate Sunday Activity: Mt. </a:t>
            </a:r>
            <a:r>
              <a:rPr lang="en-US" dirty="0" err="1"/>
              <a:t>Ascutney</a:t>
            </a:r>
            <a:r>
              <a:rPr lang="en-US" dirty="0"/>
              <a:t> Hill Climb followed by Tour of American Precision Museum</a:t>
            </a:r>
          </a:p>
          <a:p>
            <a:pPr lvl="2"/>
            <a:r>
              <a:rPr lang="en-US" dirty="0"/>
              <a:t>Still considering best way to split into two groups</a:t>
            </a:r>
          </a:p>
          <a:p>
            <a:r>
              <a:rPr lang="en-US" dirty="0"/>
              <a:t>Budget</a:t>
            </a:r>
          </a:p>
        </p:txBody>
      </p:sp>
    </p:spTree>
    <p:extLst>
      <p:ext uri="{BB962C8B-B14F-4D97-AF65-F5344CB8AC3E}">
        <p14:creationId xmlns:p14="http://schemas.microsoft.com/office/powerpoint/2010/main" val="26680725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C5C795-2483-EA3D-2199-818993F42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921" y="76200"/>
            <a:ext cx="5168157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3850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5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sz="4900" b="1" dirty="0"/>
              <a:t>New Business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r>
              <a:rPr lang="en-US" b="1" dirty="0"/>
              <a:t>2024 Elections</a:t>
            </a:r>
          </a:p>
          <a:p>
            <a:pPr lvl="1"/>
            <a:r>
              <a:rPr lang="en-US" dirty="0"/>
              <a:t>We need to start looking for candidates </a:t>
            </a:r>
            <a:r>
              <a:rPr lang="en-US" b="1" dirty="0"/>
              <a:t>NOW</a:t>
            </a:r>
            <a:endParaRPr lang="en-US" dirty="0"/>
          </a:p>
          <a:p>
            <a:pPr lvl="2"/>
            <a:r>
              <a:rPr lang="en-US" dirty="0"/>
              <a:t>Do we need to form committee to identify candidates and report at the Summer meeting.</a:t>
            </a:r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8114B-B6AA-588E-402E-C56B17A72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/>
              <a:t>Donation to TEAE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EB6BE-C2B7-2ED4-5101-E86C99D235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102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Recently advised of pending donation to club.</a:t>
            </a:r>
          </a:p>
          <a:p>
            <a:r>
              <a:rPr lang="en-US" b="1" dirty="0"/>
              <a:t>Ron Estes</a:t>
            </a:r>
            <a:r>
              <a:rPr lang="en-US" dirty="0"/>
              <a:t>, longtime member has stipulated in his will that his Sunbeam Tiger </a:t>
            </a:r>
            <a:r>
              <a:rPr lang="en-US" dirty="0" err="1"/>
              <a:t>MkIA</a:t>
            </a:r>
            <a:r>
              <a:rPr lang="en-US" dirty="0"/>
              <a:t> be donated to the club.</a:t>
            </a:r>
          </a:p>
          <a:p>
            <a:r>
              <a:rPr lang="en-US" dirty="0"/>
              <a:t>Car is a decent personalized driver with 289 swap. It is located in MD. Original engine accompanies car.</a:t>
            </a:r>
          </a:p>
          <a:p>
            <a:r>
              <a:rPr lang="en-US" dirty="0"/>
              <a:t>Ron has advised that disposition of car is totally at our discretion…including sale.</a:t>
            </a:r>
          </a:p>
          <a:p>
            <a:r>
              <a:rPr lang="en-US" dirty="0"/>
              <a:t>My initial research did not reveal any legalities which would prevent the club from accepting. </a:t>
            </a:r>
          </a:p>
          <a:p>
            <a:pPr lvl="1"/>
            <a:r>
              <a:rPr lang="en-US" dirty="0"/>
              <a:t>Since Ron is a member income realized is within 501 (c) 3 limits</a:t>
            </a:r>
          </a:p>
          <a:p>
            <a:r>
              <a:rPr lang="en-US" b="1" dirty="0"/>
              <a:t>Discussion: </a:t>
            </a:r>
            <a:r>
              <a:rPr lang="en-US" dirty="0"/>
              <a:t>Hopefully, the actual donation will not happen for years but…</a:t>
            </a:r>
          </a:p>
          <a:p>
            <a:pPr lvl="1"/>
            <a:r>
              <a:rPr lang="en-US" dirty="0"/>
              <a:t>How do we title?</a:t>
            </a:r>
          </a:p>
          <a:p>
            <a:pPr lvl="1"/>
            <a:r>
              <a:rPr lang="en-US" dirty="0"/>
              <a:t>Where do we store/how do we maintain? </a:t>
            </a:r>
          </a:p>
          <a:p>
            <a:pPr lvl="1"/>
            <a:r>
              <a:rPr lang="en-US" dirty="0"/>
              <a:t>Disposition options?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360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Reports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Review and approval of August </a:t>
            </a:r>
            <a:r>
              <a:rPr lang="en-US" sz="4000" dirty="0" err="1">
                <a:solidFill>
                  <a:schemeClr val="tx1"/>
                </a:solidFill>
              </a:rPr>
              <a:t>BoD</a:t>
            </a:r>
            <a:r>
              <a:rPr lang="en-US" sz="4000" dirty="0">
                <a:solidFill>
                  <a:schemeClr val="tx1"/>
                </a:solidFill>
              </a:rPr>
              <a:t> Meeting Minutes</a:t>
            </a:r>
          </a:p>
          <a:p>
            <a:r>
              <a:rPr lang="en-US" sz="4000" dirty="0">
                <a:solidFill>
                  <a:schemeClr val="tx1"/>
                </a:solidFill>
              </a:rPr>
              <a:t>Treasurer’s Report</a:t>
            </a:r>
          </a:p>
          <a:p>
            <a:r>
              <a:rPr lang="en-US" sz="4000" dirty="0">
                <a:solidFill>
                  <a:schemeClr val="tx1"/>
                </a:solidFill>
              </a:rPr>
              <a:t>Membership Report</a:t>
            </a:r>
          </a:p>
          <a:p>
            <a:r>
              <a:rPr lang="en-US" sz="4000" dirty="0">
                <a:solidFill>
                  <a:schemeClr val="tx1"/>
                </a:solidFill>
              </a:rPr>
              <a:t>Website/Editor’s Report</a:t>
            </a:r>
          </a:p>
          <a:p>
            <a:r>
              <a:rPr lang="en-US" sz="4000" dirty="0">
                <a:solidFill>
                  <a:schemeClr val="tx1"/>
                </a:solidFill>
              </a:rPr>
              <a:t>Additional Reports as Required</a:t>
            </a:r>
            <a:endParaRPr lang="en-US" sz="40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3DC66-680D-4AE3-F65A-C022E2028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United 42 (2025)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0EC75-AD95-F3B2-1947-F92E59B61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3340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Need to identify venue by this summer</a:t>
            </a:r>
          </a:p>
          <a:p>
            <a:r>
              <a:rPr lang="en-US" dirty="0"/>
              <a:t>Recap of recent venues</a:t>
            </a:r>
          </a:p>
          <a:p>
            <a:pPr lvl="1"/>
            <a:r>
              <a:rPr lang="en-US" dirty="0"/>
              <a:t>North (Canada &amp; NH) in 2022 &amp; 2024.</a:t>
            </a:r>
          </a:p>
          <a:p>
            <a:pPr lvl="1"/>
            <a:r>
              <a:rPr lang="en-US" dirty="0"/>
              <a:t>Midwest (WI, KY and SUNI) in 2021, 2019 &amp; 2023</a:t>
            </a:r>
          </a:p>
          <a:p>
            <a:r>
              <a:rPr lang="en-US" dirty="0"/>
              <a:t>Due to return to Mid-Atlantic or South in 2025</a:t>
            </a:r>
          </a:p>
          <a:p>
            <a:pPr lvl="1"/>
            <a:r>
              <a:rPr lang="en-US" dirty="0"/>
              <a:t>Search for Florida venue in 2023 was unsuccessful</a:t>
            </a:r>
          </a:p>
          <a:p>
            <a:pPr lvl="1"/>
            <a:r>
              <a:rPr lang="en-US" dirty="0"/>
              <a:t>Poconos area? (Last PA United-2008)</a:t>
            </a:r>
          </a:p>
          <a:p>
            <a:pPr lvl="1"/>
            <a:r>
              <a:rPr lang="en-US" dirty="0"/>
              <a:t>New Jersey? (We have NEVER held a United in NJ)</a:t>
            </a:r>
          </a:p>
          <a:p>
            <a:pPr lvl="1"/>
            <a:r>
              <a:rPr lang="en-US" dirty="0"/>
              <a:t>Carolinas?</a:t>
            </a:r>
          </a:p>
          <a:p>
            <a:pPr lvl="2"/>
            <a:r>
              <a:rPr lang="en-US" dirty="0"/>
              <a:t>Western NC (or VA)</a:t>
            </a:r>
          </a:p>
          <a:p>
            <a:pPr lvl="2"/>
            <a:r>
              <a:rPr lang="en-US" dirty="0"/>
              <a:t>Coastal</a:t>
            </a:r>
          </a:p>
          <a:p>
            <a:pPr lvl="2"/>
            <a:r>
              <a:rPr lang="en-US" dirty="0"/>
              <a:t>Greensboro (cancelled 2020 venue)</a:t>
            </a:r>
          </a:p>
          <a:p>
            <a:r>
              <a:rPr lang="en-US" dirty="0"/>
              <a:t>Do we cross the Mississippi?</a:t>
            </a:r>
          </a:p>
          <a:p>
            <a:r>
              <a:rPr lang="en-US" b="1" dirty="0"/>
              <a:t>Discussion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198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9C99F-8797-962E-2C45-66BAD5B7A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SUNI VIII (2026)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575B7A-FD61-BDAC-FB20-7A2098020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Contacted by Claudia Trippel from CAT. They have started to do some initial planning and wanted to know if TEAE has interest in participating/organizing</a:t>
            </a:r>
          </a:p>
          <a:p>
            <a:r>
              <a:rPr lang="en-US" dirty="0"/>
              <a:t>Early venue candidates focus on same general location as SUNI VII…slightly favors east coast</a:t>
            </a:r>
          </a:p>
          <a:p>
            <a:pPr lvl="1"/>
            <a:r>
              <a:rPr lang="en-US" dirty="0"/>
              <a:t>Springfield, MO</a:t>
            </a:r>
          </a:p>
          <a:p>
            <a:pPr lvl="1"/>
            <a:r>
              <a:rPr lang="en-US" dirty="0"/>
              <a:t>Joplin, MO</a:t>
            </a:r>
          </a:p>
          <a:p>
            <a:pPr lvl="1"/>
            <a:r>
              <a:rPr lang="en-US" dirty="0" err="1"/>
              <a:t>Galeena</a:t>
            </a:r>
            <a:r>
              <a:rPr lang="en-US" dirty="0"/>
              <a:t>, KS</a:t>
            </a:r>
          </a:p>
          <a:p>
            <a:r>
              <a:rPr lang="en-US" dirty="0"/>
              <a:t>Financial risks and gains shared among participating clubs same as SUNI VII</a:t>
            </a:r>
          </a:p>
          <a:p>
            <a:r>
              <a:rPr lang="en-US" dirty="0"/>
              <a:t>Final decision will require a Board vote, but can we agree in principle pending final details?</a:t>
            </a:r>
          </a:p>
          <a:p>
            <a:r>
              <a:rPr lang="en-US" b="1" dirty="0"/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5320580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Wrap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Any other items to Discuss?</a:t>
            </a:r>
          </a:p>
          <a:p>
            <a:r>
              <a:rPr lang="en-US" dirty="0"/>
              <a:t>Motion to Adjourn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17D0D89-4DE4-4A04-AA4D-315E04F523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Backup Slides</a:t>
            </a:r>
          </a:p>
        </p:txBody>
      </p:sp>
    </p:spTree>
    <p:extLst>
      <p:ext uri="{BB962C8B-B14F-4D97-AF65-F5344CB8AC3E}">
        <p14:creationId xmlns:p14="http://schemas.microsoft.com/office/powerpoint/2010/main" val="33801517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914400"/>
            <a:ext cx="7731930" cy="575021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40185C2-0F91-4CD5-B7DC-C484E3113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2021 Balance Sheet</a:t>
            </a:r>
          </a:p>
        </p:txBody>
      </p:sp>
    </p:spTree>
    <p:extLst>
      <p:ext uri="{BB962C8B-B14F-4D97-AF65-F5344CB8AC3E}">
        <p14:creationId xmlns:p14="http://schemas.microsoft.com/office/powerpoint/2010/main" val="33674433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5638800" y="5257800"/>
            <a:ext cx="9906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1400" y="1447800"/>
            <a:ext cx="1018120" cy="3292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914400"/>
            <a:ext cx="7620000" cy="5661084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0331668-7B35-42C9-8B4A-647EF0AC0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2020 Balance Sheet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428" y="914400"/>
            <a:ext cx="7599572" cy="56517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41E040-4024-4E0F-8FFA-1C8C26451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2019 Balance Sheet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085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2438400"/>
            <a:ext cx="4572000" cy="172354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400" b="1" dirty="0"/>
              <a:t>Treasurer’s Report</a:t>
            </a:r>
            <a:br>
              <a:rPr lang="en-US" sz="4400" b="1" dirty="0"/>
            </a:br>
            <a:r>
              <a:rPr lang="en-US" sz="4400" b="1" dirty="0"/>
              <a:t>Steve Murphy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/>
          </a:p>
        </p:txBody>
      </p:sp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2BA76A02-E614-4132-B584-CA96CA536B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735" y="4800600"/>
            <a:ext cx="5138530" cy="157581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796" y="381001"/>
          <a:ext cx="8382003" cy="53340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55963">
                  <a:extLst>
                    <a:ext uri="{9D8B030D-6E8A-4147-A177-3AD203B41FA5}">
                      <a16:colId xmlns:a16="http://schemas.microsoft.com/office/drawing/2014/main" val="4206589746"/>
                    </a:ext>
                  </a:extLst>
                </a:gridCol>
                <a:gridCol w="1265208">
                  <a:extLst>
                    <a:ext uri="{9D8B030D-6E8A-4147-A177-3AD203B41FA5}">
                      <a16:colId xmlns:a16="http://schemas.microsoft.com/office/drawing/2014/main" val="714888134"/>
                    </a:ext>
                  </a:extLst>
                </a:gridCol>
                <a:gridCol w="1265208">
                  <a:extLst>
                    <a:ext uri="{9D8B030D-6E8A-4147-A177-3AD203B41FA5}">
                      <a16:colId xmlns:a16="http://schemas.microsoft.com/office/drawing/2014/main" val="964359087"/>
                    </a:ext>
                  </a:extLst>
                </a:gridCol>
                <a:gridCol w="1265208">
                  <a:extLst>
                    <a:ext uri="{9D8B030D-6E8A-4147-A177-3AD203B41FA5}">
                      <a16:colId xmlns:a16="http://schemas.microsoft.com/office/drawing/2014/main" val="778174254"/>
                    </a:ext>
                  </a:extLst>
                </a:gridCol>
                <a:gridCol w="1265208">
                  <a:extLst>
                    <a:ext uri="{9D8B030D-6E8A-4147-A177-3AD203B41FA5}">
                      <a16:colId xmlns:a16="http://schemas.microsoft.com/office/drawing/2014/main" val="778302191"/>
                    </a:ext>
                  </a:extLst>
                </a:gridCol>
                <a:gridCol w="1265208">
                  <a:extLst>
                    <a:ext uri="{9D8B030D-6E8A-4147-A177-3AD203B41FA5}">
                      <a16:colId xmlns:a16="http://schemas.microsoft.com/office/drawing/2014/main" val="242784717"/>
                    </a:ext>
                  </a:extLst>
                </a:gridCol>
              </a:tblGrid>
              <a:tr h="410308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5 Year Summary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4115407"/>
                  </a:ext>
                </a:extLst>
              </a:tr>
              <a:tr h="4103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CY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2018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2019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2020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2021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2022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740494244"/>
                  </a:ext>
                </a:extLst>
              </a:tr>
              <a:tr h="41030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Starting Balance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22281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20403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17660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17988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19068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573110680"/>
                  </a:ext>
                </a:extLst>
              </a:tr>
              <a:tr h="41030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Ending Balance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2040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17660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17988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19068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23061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80988913"/>
                  </a:ext>
                </a:extLst>
              </a:tr>
              <a:tr h="410308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856750459"/>
                  </a:ext>
                </a:extLst>
              </a:tr>
              <a:tr h="41030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Membership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17090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15831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16158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15930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16398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798827017"/>
                  </a:ext>
                </a:extLst>
              </a:tr>
              <a:tr h="41030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Newsletter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20447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20062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15708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16679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16298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519074265"/>
                  </a:ext>
                </a:extLst>
              </a:tr>
              <a:tr h="410308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-3357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-4231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450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-749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74374439"/>
                  </a:ext>
                </a:extLst>
              </a:tr>
              <a:tr h="410308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186521823"/>
                  </a:ext>
                </a:extLst>
              </a:tr>
              <a:tr h="41030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SUNI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3699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662791618"/>
                  </a:ext>
                </a:extLst>
              </a:tr>
              <a:tr h="41030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United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3057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7524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3096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4355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431246122"/>
                  </a:ext>
                </a:extLst>
              </a:tr>
              <a:tr h="410308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078487608"/>
                  </a:ext>
                </a:extLst>
              </a:tr>
              <a:tr h="41030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RAC Donations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502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500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1200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57928426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796" y="5867400"/>
            <a:ext cx="8382003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Thanks for letting me be Treasurer for 5 years, </a:t>
            </a:r>
          </a:p>
          <a:p>
            <a:pPr algn="ctr"/>
            <a:r>
              <a:rPr lang="en-US" sz="2400" dirty="0"/>
              <a:t>We welcome: Steve Murphy</a:t>
            </a:r>
          </a:p>
        </p:txBody>
      </p:sp>
      <p:sp>
        <p:nvSpPr>
          <p:cNvPr id="2" name="Oval 1"/>
          <p:cNvSpPr/>
          <p:nvPr/>
        </p:nvSpPr>
        <p:spPr>
          <a:xfrm>
            <a:off x="1981200" y="1116824"/>
            <a:ext cx="7086600" cy="10889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590801" y="1447800"/>
            <a:ext cx="59436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$s Verified – Clerical Error</a:t>
            </a:r>
          </a:p>
        </p:txBody>
      </p:sp>
    </p:spTree>
    <p:extLst>
      <p:ext uri="{BB962C8B-B14F-4D97-AF65-F5344CB8AC3E}">
        <p14:creationId xmlns:p14="http://schemas.microsoft.com/office/powerpoint/2010/main" val="83197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0524A-E69E-EC92-792A-3728DB995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>
            <a:noAutofit/>
          </a:bodyPr>
          <a:lstStyle/>
          <a:p>
            <a:r>
              <a:rPr lang="en-US" sz="2800" b="1" dirty="0"/>
              <a:t>TEAE Account Balance Sheet</a:t>
            </a:r>
            <a:br>
              <a:rPr lang="en-US" sz="2800" dirty="0"/>
            </a:br>
            <a:r>
              <a:rPr lang="en-US" sz="2800" b="1" dirty="0"/>
              <a:t>Jan 1-Dec 31, 2023</a:t>
            </a:r>
            <a:endParaRPr lang="en-US" sz="2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03076-1D64-1A12-A53D-74DA98898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838200"/>
            <a:ext cx="8610600" cy="5943600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sz="7400" b="1" dirty="0"/>
              <a:t>Starting Balance NFCU  1/1/2023</a:t>
            </a:r>
            <a:r>
              <a:rPr lang="en-US" sz="7400" dirty="0"/>
              <a:t>			$</a:t>
            </a:r>
            <a:r>
              <a:rPr lang="en-US" sz="7400" b="1" dirty="0"/>
              <a:t>23,601</a:t>
            </a:r>
            <a:r>
              <a:rPr lang="en-US" sz="6200" dirty="0"/>
              <a:t>	</a:t>
            </a:r>
            <a:r>
              <a:rPr lang="en-US" sz="4500" dirty="0"/>
              <a:t>		</a:t>
            </a:r>
          </a:p>
          <a:p>
            <a:pPr marL="0" indent="0">
              <a:buNone/>
            </a:pPr>
            <a:r>
              <a:rPr lang="en-US" sz="5500" b="1" dirty="0"/>
              <a:t>INCOME </a:t>
            </a:r>
          </a:p>
          <a:p>
            <a:pPr marL="400050" lvl="1" indent="0">
              <a:buNone/>
            </a:pPr>
            <a:r>
              <a:rPr lang="en-US" sz="4300" dirty="0"/>
              <a:t>Dues - Electronic Newsletter 				5,775.84</a:t>
            </a:r>
          </a:p>
          <a:p>
            <a:pPr marL="400050" lvl="1" indent="0">
              <a:buNone/>
            </a:pPr>
            <a:r>
              <a:rPr lang="en-US" sz="4300" dirty="0"/>
              <a:t>Dues - Paper Newsletter 			 `	10.657.54</a:t>
            </a:r>
          </a:p>
          <a:p>
            <a:pPr marL="400050" lvl="1" indent="0">
              <a:buNone/>
            </a:pPr>
            <a:r>
              <a:rPr lang="en-US" sz="4300" dirty="0"/>
              <a:t>Interest Inc 					8.48</a:t>
            </a:r>
          </a:p>
          <a:p>
            <a:pPr marL="400050" lvl="1" indent="0">
              <a:buNone/>
            </a:pPr>
            <a:r>
              <a:rPr lang="en-US" sz="4300" dirty="0"/>
              <a:t>United 40 Registration Fee 				27,281.11</a:t>
            </a:r>
          </a:p>
          <a:p>
            <a:pPr marL="400050" lvl="1" indent="0">
              <a:buNone/>
            </a:pPr>
            <a:r>
              <a:rPr lang="en-US" sz="4900" dirty="0"/>
              <a:t>Transfer From Steve M Checking			390</a:t>
            </a:r>
          </a:p>
          <a:p>
            <a:pPr marL="400050" lvl="1" indent="0">
              <a:buNone/>
            </a:pPr>
            <a:r>
              <a:rPr lang="en-US" sz="4900" b="1" dirty="0"/>
              <a:t>TOTAL INCOME				 	44,112.97	</a:t>
            </a:r>
          </a:p>
          <a:p>
            <a:pPr marL="0" indent="0">
              <a:buNone/>
            </a:pPr>
            <a:endParaRPr lang="en-US" sz="3100" dirty="0"/>
          </a:p>
          <a:p>
            <a:pPr marL="0" indent="0">
              <a:buNone/>
            </a:pPr>
            <a:r>
              <a:rPr lang="en-US" sz="5500" b="1" dirty="0"/>
              <a:t>EXPENSES (From 4/1/2023)</a:t>
            </a:r>
          </a:p>
          <a:p>
            <a:pPr marL="400050" lvl="1" indent="0">
              <a:buNone/>
            </a:pPr>
            <a:r>
              <a:rPr lang="en-US" sz="4900" dirty="0"/>
              <a:t>United 40 Expenses 				(20,264.09)</a:t>
            </a:r>
          </a:p>
          <a:p>
            <a:pPr marL="400050" lvl="1" indent="0">
              <a:buNone/>
            </a:pPr>
            <a:r>
              <a:rPr lang="en-US" sz="4900" dirty="0"/>
              <a:t>Bank Fee 					(59.38)</a:t>
            </a:r>
          </a:p>
          <a:p>
            <a:pPr marL="400050" lvl="1" indent="0">
              <a:buNone/>
            </a:pPr>
            <a:r>
              <a:rPr lang="en-US" sz="4900" dirty="0"/>
              <a:t>Liability Insurance 				(916)</a:t>
            </a:r>
          </a:p>
          <a:p>
            <a:pPr marL="400050" lvl="1" indent="0">
              <a:buNone/>
            </a:pPr>
            <a:r>
              <a:rPr lang="en-US" sz="4900" dirty="0"/>
              <a:t>Postage 					(172.42)</a:t>
            </a:r>
          </a:p>
          <a:p>
            <a:pPr marL="400050" lvl="1" indent="0">
              <a:buNone/>
            </a:pPr>
            <a:r>
              <a:rPr lang="en-US" sz="4900" dirty="0"/>
              <a:t>Print Services 					(18,426)</a:t>
            </a:r>
          </a:p>
          <a:p>
            <a:pPr marL="400050" lvl="1" indent="0">
              <a:buNone/>
            </a:pPr>
            <a:r>
              <a:rPr lang="en-US" sz="4900" dirty="0"/>
              <a:t>Web Hosting 					(427.08)</a:t>
            </a:r>
          </a:p>
          <a:p>
            <a:pPr marL="400050" lvl="1" indent="0">
              <a:buNone/>
            </a:pPr>
            <a:r>
              <a:rPr lang="en-US" sz="4900" dirty="0"/>
              <a:t>Transfer To Steve M Checking			(164.06)</a:t>
            </a:r>
          </a:p>
          <a:p>
            <a:pPr marL="400050" lvl="1" indent="0">
              <a:buNone/>
            </a:pPr>
            <a:r>
              <a:rPr lang="en-US" sz="4900" b="1" dirty="0"/>
              <a:t>TOTAL EXPENSES </a:t>
            </a:r>
            <a:r>
              <a:rPr lang="en-US" sz="4900" dirty="0"/>
              <a:t>				</a:t>
            </a:r>
            <a:r>
              <a:rPr lang="en-US" sz="4900" b="1" dirty="0"/>
              <a:t>(40,429.03)</a:t>
            </a:r>
          </a:p>
          <a:p>
            <a:pPr marL="400050" lvl="1" indent="0">
              <a:buNone/>
            </a:pPr>
            <a:endParaRPr lang="en-US" sz="4900" b="1" dirty="0"/>
          </a:p>
          <a:p>
            <a:pPr marL="400050" lvl="1" indent="0">
              <a:buNone/>
            </a:pPr>
            <a:r>
              <a:rPr lang="en-US" sz="4900" b="1" dirty="0"/>
              <a:t>Profit/Loss					$3,683.94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7400" b="1" dirty="0"/>
              <a:t>Ending Balance 12/31/2023				$27,284.94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5F9CF2B-940D-90A7-8113-9503CBA8167E}"/>
              </a:ext>
            </a:extLst>
          </p:cNvPr>
          <p:cNvSpPr/>
          <p:nvPr/>
        </p:nvSpPr>
        <p:spPr>
          <a:xfrm>
            <a:off x="5562600" y="1524000"/>
            <a:ext cx="14478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A39E805-F139-A8F7-A61D-95FD560F0321}"/>
              </a:ext>
            </a:extLst>
          </p:cNvPr>
          <p:cNvSpPr/>
          <p:nvPr/>
        </p:nvSpPr>
        <p:spPr>
          <a:xfrm>
            <a:off x="5715000" y="4343400"/>
            <a:ext cx="1066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853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1600" y="2514600"/>
            <a:ext cx="6096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/>
              <a:t>Membership Report</a:t>
            </a:r>
            <a:br>
              <a:rPr lang="en-US" sz="4400" b="1" dirty="0"/>
            </a:br>
            <a:r>
              <a:rPr lang="en-US" sz="4400" b="1" dirty="0"/>
              <a:t>Joe </a:t>
            </a:r>
            <a:r>
              <a:rPr lang="en-US" sz="4400" b="1" dirty="0" err="1"/>
              <a:t>McConlogue</a:t>
            </a:r>
            <a:endParaRPr lang="en-US" sz="4400" b="1" dirty="0"/>
          </a:p>
        </p:txBody>
      </p:sp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79E4BB54-A7DA-4824-865C-53AB956D1A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735" y="4800600"/>
            <a:ext cx="5138530" cy="157581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7425" y="228600"/>
            <a:ext cx="4629150" cy="702767"/>
          </a:xfrm>
        </p:spPr>
        <p:txBody>
          <a:bodyPr>
            <a:noAutofit/>
          </a:bodyPr>
          <a:lstStyle/>
          <a:p>
            <a:r>
              <a:rPr lang="en-US" sz="2700" b="1" dirty="0"/>
              <a:t>Membership Breakdown</a:t>
            </a:r>
            <a:br>
              <a:rPr lang="en-US" sz="2700" b="1" dirty="0"/>
            </a:br>
            <a:r>
              <a:rPr lang="en-US" sz="2700" b="1" dirty="0"/>
              <a:t>as of December 31, 2023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8077200" cy="5638800"/>
          </a:xfrm>
        </p:spPr>
        <p:txBody>
          <a:bodyPr>
            <a:normAutofit lnSpcReduction="10000"/>
          </a:bodyPr>
          <a:lstStyle/>
          <a:p>
            <a:r>
              <a:rPr lang="en-US" sz="2400" b="1" dirty="0"/>
              <a:t>521 members</a:t>
            </a:r>
          </a:p>
          <a:p>
            <a:pPr lvl="1"/>
            <a:r>
              <a:rPr lang="en-US" sz="1800" dirty="0"/>
              <a:t>Membership changes 2023:</a:t>
            </a:r>
          </a:p>
          <a:p>
            <a:pPr lvl="2"/>
            <a:r>
              <a:rPr lang="en-US" sz="1800" dirty="0"/>
              <a:t>38 new members joined</a:t>
            </a:r>
          </a:p>
          <a:p>
            <a:pPr lvl="2"/>
            <a:r>
              <a:rPr lang="en-US" sz="1800" dirty="0"/>
              <a:t>46 memberships lapsed</a:t>
            </a:r>
          </a:p>
          <a:p>
            <a:pPr lvl="2"/>
            <a:r>
              <a:rPr lang="en-US" sz="1800" dirty="0"/>
              <a:t>Net change -8</a:t>
            </a:r>
          </a:p>
          <a:p>
            <a:r>
              <a:rPr lang="en-US" sz="2400" b="1" dirty="0"/>
              <a:t>Newsletter selection</a:t>
            </a:r>
          </a:p>
          <a:p>
            <a:pPr lvl="1"/>
            <a:r>
              <a:rPr lang="en-US" sz="1800" dirty="0"/>
              <a:t>205 electronic (incl 26 Canadian) – 39%</a:t>
            </a:r>
          </a:p>
          <a:p>
            <a:pPr lvl="1"/>
            <a:r>
              <a:rPr lang="en-US" sz="1800" dirty="0"/>
              <a:t>316 printed (incl 2 lifetime, 8 </a:t>
            </a:r>
            <a:r>
              <a:rPr lang="en-US" sz="1800" dirty="0" err="1"/>
              <a:t>intl</a:t>
            </a:r>
            <a:r>
              <a:rPr lang="en-US" sz="1800" dirty="0"/>
              <a:t>) – 61%</a:t>
            </a:r>
          </a:p>
          <a:p>
            <a:pPr lvl="1"/>
            <a:r>
              <a:rPr lang="en-US" sz="1800" dirty="0"/>
              <a:t>No change from split last year </a:t>
            </a:r>
          </a:p>
          <a:p>
            <a:r>
              <a:rPr lang="en-US" sz="2400" b="1" dirty="0"/>
              <a:t>Dues payment 2023</a:t>
            </a:r>
          </a:p>
          <a:p>
            <a:pPr lvl="1"/>
            <a:r>
              <a:rPr lang="en-US" sz="1800" dirty="0"/>
              <a:t>29% paid by check </a:t>
            </a:r>
          </a:p>
          <a:p>
            <a:pPr lvl="1"/>
            <a:r>
              <a:rPr lang="en-US" sz="1800" dirty="0"/>
              <a:t>71% paid by credit card</a:t>
            </a:r>
          </a:p>
          <a:p>
            <a:pPr lvl="1"/>
            <a:r>
              <a:rPr lang="en-US" sz="1800" dirty="0"/>
              <a:t>Change is 1% toward credit cards</a:t>
            </a:r>
          </a:p>
          <a:p>
            <a:pPr lvl="2"/>
            <a:r>
              <a:rPr lang="en-US" sz="1800" dirty="0"/>
              <a:t>63% of credit cards by Stripe and 37% by PayPal (legacy subscriptions)</a:t>
            </a:r>
          </a:p>
          <a:p>
            <a:r>
              <a:rPr lang="en-US" sz="2400" b="1" dirty="0" err="1"/>
              <a:t>Misc</a:t>
            </a:r>
            <a:r>
              <a:rPr lang="en-US" sz="2400" b="1" dirty="0"/>
              <a:t> Data</a:t>
            </a:r>
          </a:p>
          <a:p>
            <a:pPr lvl="1"/>
            <a:r>
              <a:rPr lang="en-US" sz="1800" dirty="0"/>
              <a:t>233 members use auto-renewal (subscription)</a:t>
            </a:r>
          </a:p>
          <a:p>
            <a:pPr lvl="1"/>
            <a:r>
              <a:rPr lang="en-US" sz="1800" dirty="0"/>
              <a:t>20 members have not provided an email address (no change)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CE352-B87C-902A-9FA1-D7034C49B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84238"/>
          </a:xfrm>
        </p:spPr>
        <p:txBody>
          <a:bodyPr/>
          <a:lstStyle/>
          <a:p>
            <a:r>
              <a:rPr lang="en-US" dirty="0"/>
              <a:t>Membership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F9A96-C262-326B-E4D9-36488171C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8316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Now taking Stripe or checks only for dues</a:t>
            </a:r>
          </a:p>
          <a:p>
            <a:r>
              <a:rPr lang="en-US" dirty="0"/>
              <a:t>One US member selected the Canadian level – to prevent a recurrence code was added to the membership software. Kerch can explain what happened next.</a:t>
            </a:r>
          </a:p>
          <a:p>
            <a:r>
              <a:rPr lang="en-US" dirty="0"/>
              <a:t>Mike Hartman is helping to automate monthly tasks</a:t>
            </a:r>
          </a:p>
          <a:p>
            <a:r>
              <a:rPr lang="en-US" dirty="0"/>
              <a:t>A certain amount of handholding still required:</a:t>
            </a:r>
          </a:p>
          <a:p>
            <a:pPr lvl="1"/>
            <a:r>
              <a:rPr lang="en-US" dirty="0"/>
              <a:t>Members move and don’t update their address – find out by returned mailing (pay postage due for returned RR)</a:t>
            </a:r>
          </a:p>
          <a:p>
            <a:pPr lvl="1"/>
            <a:r>
              <a:rPr lang="en-US" dirty="0"/>
              <a:t>Emails change and  don’t update – find out by bounced emails – send postcard</a:t>
            </a:r>
          </a:p>
          <a:p>
            <a:pPr lvl="1"/>
            <a:r>
              <a:rPr lang="en-US" dirty="0"/>
              <a:t>Credit cards expire – payments fail</a:t>
            </a:r>
          </a:p>
          <a:p>
            <a:pPr lvl="1"/>
            <a:r>
              <a:rPr lang="en-US" dirty="0"/>
              <a:t>Expiration date notices are ignored requiring follow-up.</a:t>
            </a:r>
          </a:p>
        </p:txBody>
      </p:sp>
    </p:spTree>
    <p:extLst>
      <p:ext uri="{BB962C8B-B14F-4D97-AF65-F5344CB8AC3E}">
        <p14:creationId xmlns:p14="http://schemas.microsoft.com/office/powerpoint/2010/main" val="36960478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10221</TotalTime>
  <Words>2853</Words>
  <Application>Microsoft Office PowerPoint</Application>
  <PresentationFormat>On-screen Show (4:3)</PresentationFormat>
  <Paragraphs>458</Paragraphs>
  <Slides>36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Arial Rounded MT Bold</vt:lpstr>
      <vt:lpstr>Calibri</vt:lpstr>
      <vt:lpstr>Times New Roman</vt:lpstr>
      <vt:lpstr>Office Theme</vt:lpstr>
      <vt:lpstr>TEAE Board of Directors Semi-Annual Conference March 2, 2024</vt:lpstr>
      <vt:lpstr>Agenda</vt:lpstr>
      <vt:lpstr>Reports</vt:lpstr>
      <vt:lpstr>PowerPoint Presentation</vt:lpstr>
      <vt:lpstr>PowerPoint Presentation</vt:lpstr>
      <vt:lpstr>TEAE Account Balance Sheet Jan 1-Dec 31, 2023</vt:lpstr>
      <vt:lpstr>PowerPoint Presentation</vt:lpstr>
      <vt:lpstr>Membership Breakdown as of December 31, 2023</vt:lpstr>
      <vt:lpstr>Membership</vt:lpstr>
      <vt:lpstr>PowerPoint Presentation</vt:lpstr>
      <vt:lpstr>PowerPoint Presentation</vt:lpstr>
      <vt:lpstr>PowerPoint Presentation</vt:lpstr>
      <vt:lpstr>Visitors to the website since Aug 1 </vt:lpstr>
      <vt:lpstr>PowerPoint Presentation</vt:lpstr>
      <vt:lpstr>Old Business </vt:lpstr>
      <vt:lpstr>Three Year Business Plan (3YPC) Update </vt:lpstr>
      <vt:lpstr>Three Year Business Plan (3YPC) Update </vt:lpstr>
      <vt:lpstr>Three Year Business Plan (3YPC) Update </vt:lpstr>
      <vt:lpstr>Three Year Business Plan (3YPC) Update </vt:lpstr>
      <vt:lpstr>Three Year Business Plan (3YPC) Update </vt:lpstr>
      <vt:lpstr>Three Year Business Plan (3YPC) Update </vt:lpstr>
      <vt:lpstr>Three Year Business Plan (3YPC) Update </vt:lpstr>
      <vt:lpstr>Three Year Business Plan (3YPC) Update </vt:lpstr>
      <vt:lpstr>Three Year Business Plan (3YPC) Update </vt:lpstr>
      <vt:lpstr>United 41 </vt:lpstr>
      <vt:lpstr>United 41 </vt:lpstr>
      <vt:lpstr>PowerPoint Presentation</vt:lpstr>
      <vt:lpstr>New Business </vt:lpstr>
      <vt:lpstr>Donation to TEAE</vt:lpstr>
      <vt:lpstr>United 42 (2025)</vt:lpstr>
      <vt:lpstr>SUNI VIII (2026)</vt:lpstr>
      <vt:lpstr>Wrap Up</vt:lpstr>
      <vt:lpstr>Backup Slides</vt:lpstr>
      <vt:lpstr>2021 Balance Sheet</vt:lpstr>
      <vt:lpstr>2020 Balance Sheet</vt:lpstr>
      <vt:lpstr>2019 Balance Sheet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Board of Directors Web Conference February, 2020</dc:title>
  <dc:creator>Jimmy</dc:creator>
  <cp:lastModifiedBy>Kerch McConlogue</cp:lastModifiedBy>
  <cp:revision>111</cp:revision>
  <dcterms:created xsi:type="dcterms:W3CDTF">2020-08-05T12:28:23Z</dcterms:created>
  <dcterms:modified xsi:type="dcterms:W3CDTF">2024-03-01T19:20:22Z</dcterms:modified>
</cp:coreProperties>
</file>