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86" r:id="rId2"/>
    <p:sldId id="287" r:id="rId3"/>
    <p:sldId id="258" r:id="rId4"/>
    <p:sldId id="288" r:id="rId5"/>
    <p:sldId id="388" r:id="rId6"/>
    <p:sldId id="289" r:id="rId7"/>
    <p:sldId id="371" r:id="rId8"/>
    <p:sldId id="290" r:id="rId9"/>
    <p:sldId id="389" r:id="rId10"/>
    <p:sldId id="392" r:id="rId11"/>
    <p:sldId id="390" r:id="rId12"/>
    <p:sldId id="391" r:id="rId13"/>
    <p:sldId id="297" r:id="rId14"/>
    <p:sldId id="269" r:id="rId15"/>
    <p:sldId id="262" r:id="rId16"/>
    <p:sldId id="360" r:id="rId17"/>
    <p:sldId id="382" r:id="rId18"/>
    <p:sldId id="276" r:id="rId19"/>
    <p:sldId id="378" r:id="rId20"/>
    <p:sldId id="375" r:id="rId21"/>
    <p:sldId id="383" r:id="rId22"/>
    <p:sldId id="381" r:id="rId23"/>
    <p:sldId id="379" r:id="rId24"/>
    <p:sldId id="386" r:id="rId25"/>
    <p:sldId id="387" r:id="rId26"/>
    <p:sldId id="384" r:id="rId27"/>
    <p:sldId id="308" r:id="rId28"/>
    <p:sldId id="373" r:id="rId29"/>
    <p:sldId id="261" r:id="rId30"/>
    <p:sldId id="299" r:id="rId31"/>
    <p:sldId id="25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24A99D-CFDB-487B-9431-B204FAC5EE80}" v="16" dt="2024-07-17T12:24:37.5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26" autoAdjust="0"/>
  </p:normalViewPr>
  <p:slideViewPr>
    <p:cSldViewPr>
      <p:cViewPr varScale="1">
        <p:scale>
          <a:sx n="57" d="100"/>
          <a:sy n="57" d="100"/>
        </p:scale>
        <p:origin x="16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24E8F-6ADD-40DB-B7DA-6C9A136FE8B4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1836B-75FC-4E48-81EF-0DA75B598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51836B-75FC-4E48-81EF-0DA75B598A7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495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 algn="l"/>
            <a:b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</a:br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Just some info and thought: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A lot of our clients have come back to hard printing after going to electronic, seems like a lot of people do not want to read newsletters on their phones or even view them on their computers as they would have to print out if needed,  About 80% of people will not print out hard copy on their home printers and then then clubs loose members due to no communications. We have experiences this in the last few years.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Here is current pricing as of today February 27th, 2024. Prices are always subject to change per consumable and paper pricing.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Printing and Mailing Prep: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Based on around 325 copies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12 pages-$895.00 or $74.58 per page plus $138.68 for postage as this page count  can be folded down to a letter size rate for postage reduction.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16 pages-$1,175.00 or $73.44 per page plus $326.26 for postage as this page count has to mail as a flat rate, if we fold down to half size it will no process as its too thick for the USPS guide.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24 pages-$1,563.00 or $65.13 per page plus $326.26 postage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28 pages-$1,735.00 or $61.97 per page plus $326.26 postage</a:t>
            </a:r>
          </a:p>
          <a:p>
            <a:pPr algn="l">
              <a:spcBef>
                <a:spcPts val="600"/>
              </a:spcBef>
            </a:pPr>
            <a:r>
              <a:rPr lang="en-US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32 pages at $1,904.00 or $59.50 per page plus the $326.26 for postage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The postage rate will stay the same up to 32 pages give or take the rates and PO increases and regulations. That weight is 3.3 oz per each pc weight.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As of January 2024 all mail that is processed using a permit is required to prepare all paperwork online, there is no more hand written paper work any longer.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Please remember that all prices include all mailing prep which is-  Tabbing, NCOA mail list per USPS regulations, jet address names, sort, tray, and deliver to </a:t>
            </a:r>
            <a:r>
              <a:rPr lang="en-US" sz="1800" b="0" i="0" dirty="0" err="1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Hbg</a:t>
            </a:r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 PO.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Also please remember that we invoice the club for postage as other printers will need postage before the newsletters drop at PO. We have done this as Rootes has been a standing client with DRS for many ,many years.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If you like me to discuss to the board I would be willing to meet with any or all of them anytime.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Thank you,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Dan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800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800" b="1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Daniel R. Snyder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800" b="1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Owner/CEO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51836B-75FC-4E48-81EF-0DA75B598A7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26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Insights | growth  gives numbers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51836B-75FC-4E48-81EF-0DA75B598A7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2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Averaging time on a page is down a little bit from 2 minutes 31 seconds to now just one minute 56 seconds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51836B-75FC-4E48-81EF-0DA75B598A7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15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46797F-D6BB-4A4E-8348-E33FF50A180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33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51836B-75FC-4E48-81EF-0DA75B598A7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248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51836B-75FC-4E48-81EF-0DA75B598A7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251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0DF76-0709-4963-BADB-44DD448E6E0F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ae.org/bios-for-election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/>
              <a:t>TEAE Board of Directors</a:t>
            </a:r>
            <a:br>
              <a:rPr lang="en-US" sz="4800" b="1" dirty="0"/>
            </a:br>
            <a:r>
              <a:rPr lang="en-US" sz="4800" b="1" dirty="0"/>
              <a:t>Annual Conference</a:t>
            </a:r>
            <a:br>
              <a:rPr lang="en-US" sz="4800" b="1" dirty="0"/>
            </a:br>
            <a:r>
              <a:rPr lang="en-US" sz="4800" b="1" dirty="0"/>
              <a:t>July 2024</a:t>
            </a:r>
          </a:p>
        </p:txBody>
      </p:sp>
      <p:pic>
        <p:nvPicPr>
          <p:cNvPr id="5" name="Picture 4" descr="A blue and red logo&#10;&#10;Description automatically generated">
            <a:extLst>
              <a:ext uri="{FF2B5EF4-FFF2-40B4-BE49-F238E27FC236}">
                <a16:creationId xmlns:a16="http://schemas.microsoft.com/office/drawing/2014/main" id="{EC7B17A0-5CEB-AA0C-3E32-012E9D545D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10000"/>
            <a:ext cx="5791200" cy="228028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229C6-B7B9-1221-3894-1D7EF7DD9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Bios in </a:t>
            </a:r>
            <a:r>
              <a:rPr lang="en-US" i="1" dirty="0"/>
              <a:t>RootesReview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1A3BD-E544-09B1-8BF0-0F0AA0E9A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Because there are so many people running for positions, I’d like to keep the bios at a reasonable length.</a:t>
            </a:r>
          </a:p>
          <a:p>
            <a:pPr marL="0" indent="0">
              <a:buNone/>
            </a:pPr>
            <a:r>
              <a:rPr lang="en-US" dirty="0"/>
              <a:t>Fill out the form here: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https://www.teae.org/bios-for-elections/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580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50D4350-8BF1-A016-4705-90257ECE608E}"/>
              </a:ext>
            </a:extLst>
          </p:cNvPr>
          <p:cNvGrpSpPr/>
          <p:nvPr/>
        </p:nvGrpSpPr>
        <p:grpSpPr>
          <a:xfrm>
            <a:off x="1782775" y="493137"/>
            <a:ext cx="6299612" cy="679097"/>
            <a:chOff x="1782775" y="493137"/>
            <a:chExt cx="6299612" cy="679097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4D4EA270-39C9-E860-DFD9-C3A8BF56857E}"/>
                </a:ext>
              </a:extLst>
            </p:cNvPr>
            <p:cNvSpPr txBox="1"/>
            <p:nvPr/>
          </p:nvSpPr>
          <p:spPr>
            <a:xfrm>
              <a:off x="1782775" y="493137"/>
              <a:ext cx="2514822" cy="6790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n-US" sz="28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Facebook</a:t>
              </a:r>
            </a:p>
            <a:p>
              <a:pPr defTabSz="685800"/>
              <a:endParaRPr lang="en-US" sz="1013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9DF2A0C-3F4F-9B2A-84EE-3FCA6F51ECBF}"/>
                </a:ext>
              </a:extLst>
            </p:cNvPr>
            <p:cNvSpPr txBox="1"/>
            <p:nvPr/>
          </p:nvSpPr>
          <p:spPr>
            <a:xfrm>
              <a:off x="4805787" y="509521"/>
              <a:ext cx="3276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Engagement for  </a:t>
              </a:r>
              <a:br>
                <a:rPr lang="en-US" dirty="0"/>
              </a:br>
              <a:r>
                <a:rPr lang="en-US" dirty="0"/>
                <a:t>60  days May 16- Jul 13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575D039-8835-8BF3-3F92-D3D5BA3A598A}"/>
              </a:ext>
            </a:extLst>
          </p:cNvPr>
          <p:cNvSpPr txBox="1"/>
          <p:nvPr/>
        </p:nvSpPr>
        <p:spPr>
          <a:xfrm>
            <a:off x="1143000" y="1193311"/>
            <a:ext cx="4127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Currently  1.8K membership</a:t>
            </a:r>
          </a:p>
          <a:p>
            <a:r>
              <a:rPr lang="en-US" dirty="0"/>
              <a:t> August 1.3 membership</a:t>
            </a:r>
          </a:p>
          <a:p>
            <a:r>
              <a:rPr lang="en-US" dirty="0"/>
              <a:t>102 joined in  last 60 days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92342D7-B597-D832-BB76-8A4DADC8B4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654" y="2298647"/>
            <a:ext cx="7710146" cy="392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498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7ADF9CE-E780-3B77-CB4A-3B05BA5B0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533400"/>
            <a:ext cx="5086350" cy="2073274"/>
          </a:xfrm>
        </p:spPr>
        <p:txBody>
          <a:bodyPr>
            <a:normAutofit fontScale="90000"/>
          </a:bodyPr>
          <a:lstStyle/>
          <a:p>
            <a:r>
              <a:rPr lang="en-US" dirty="0"/>
              <a:t>Visitors to the website</a:t>
            </a:r>
            <a:br>
              <a:rPr lang="en-US" dirty="0"/>
            </a:br>
            <a:r>
              <a:rPr lang="en-US" dirty="0"/>
              <a:t>since May 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BDFBB9-1D97-5EDA-0B43-D5052F9263AA}"/>
              </a:ext>
            </a:extLst>
          </p:cNvPr>
          <p:cNvSpPr txBox="1"/>
          <p:nvPr/>
        </p:nvSpPr>
        <p:spPr>
          <a:xfrm>
            <a:off x="685800" y="2819400"/>
            <a:ext cx="815340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3863  visitors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Total 11,115 views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Average session duration:  5:22 minutes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About 19% started their visit on the home page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12% landed on carburetor identification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6% landed on the forums TOC (lists recent posts) or category pages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Mostly people look at one page and then bounce</a:t>
            </a:r>
          </a:p>
        </p:txBody>
      </p:sp>
    </p:spTree>
    <p:extLst>
      <p:ext uri="{BB962C8B-B14F-4D97-AF65-F5344CB8AC3E}">
        <p14:creationId xmlns:p14="http://schemas.microsoft.com/office/powerpoint/2010/main" val="3420410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990600"/>
            <a:ext cx="82296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/>
              <a:t>Additional Reports</a:t>
            </a:r>
            <a:br>
              <a:rPr lang="en-US" sz="5400" b="1" dirty="0"/>
            </a:br>
            <a:r>
              <a:rPr lang="en-US" sz="5400" b="1" dirty="0"/>
              <a:t>Keep reports to 2 minutes</a:t>
            </a:r>
            <a:br>
              <a:rPr lang="en-US" sz="4400" b="1" dirty="0"/>
            </a:br>
            <a:endParaRPr lang="en-US" sz="4400" b="1" dirty="0"/>
          </a:p>
        </p:txBody>
      </p:sp>
      <p:pic>
        <p:nvPicPr>
          <p:cNvPr id="3" name="Picture 2" descr="A blue and red logo&#10;&#10;Description automatically generated">
            <a:extLst>
              <a:ext uri="{FF2B5EF4-FFF2-40B4-BE49-F238E27FC236}">
                <a16:creationId xmlns:a16="http://schemas.microsoft.com/office/drawing/2014/main" id="{4B028A18-A631-BBA4-2251-43A2AE57E6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3810000"/>
            <a:ext cx="5791200" cy="228028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5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4900" b="1" dirty="0"/>
              <a:t>Old Business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Three Year Business Plan Committee</a:t>
            </a:r>
          </a:p>
          <a:p>
            <a:r>
              <a:rPr lang="en-US" sz="3600" dirty="0"/>
              <a:t>2024 Elections</a:t>
            </a:r>
          </a:p>
          <a:p>
            <a:r>
              <a:rPr lang="en-US" sz="3600" dirty="0"/>
              <a:t>United 41 Update</a:t>
            </a:r>
          </a:p>
          <a:p>
            <a:r>
              <a:rPr lang="en-US" sz="3600" dirty="0"/>
              <a:t>United 42 Update</a:t>
            </a:r>
          </a:p>
          <a:p>
            <a:r>
              <a:rPr lang="en-US" sz="3600" dirty="0"/>
              <a:t>SUNI VIII Update</a:t>
            </a:r>
          </a:p>
          <a:p>
            <a:endParaRPr lang="en-US" sz="3600" dirty="0"/>
          </a:p>
          <a:p>
            <a:endParaRPr lang="en-US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38F89-7C32-D065-C7AC-0E98F37E7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563562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Three Year Business Plan (3YPC) Update 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39BF0-78D1-335A-F0CB-B092B3A6D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762000"/>
            <a:ext cx="9067800" cy="6172200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6000" b="1" dirty="0"/>
              <a:t>July 2022: Board approves the formation of a Three-Year Business Plan Committee (3YPC)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sz="5900" b="1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5900" b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February 2023: The Board approved the following recommendations for action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sz="5900" b="1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30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committee of members to improve participation and responsiveness of  Facebook and Forum platforms.</a:t>
            </a:r>
          </a:p>
          <a:p>
            <a:pPr marL="342900" lvl="1" indent="0">
              <a:lnSpc>
                <a:spcPct val="107000"/>
              </a:lnSpc>
              <a:spcBef>
                <a:spcPts val="0"/>
              </a:spcBef>
              <a:buNone/>
            </a:pPr>
            <a:endParaRPr lang="en-US" sz="4200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46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standing committee of members to produce technical videos.</a:t>
            </a: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endParaRPr lang="en-US" sz="4600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committee to make recommendations with regard to the Wally Smith and Keith Porter awards.</a:t>
            </a: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endParaRPr lang="en-US" sz="4200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 and possible revision of bylaws</a:t>
            </a: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endParaRPr lang="en-US" sz="4200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expansion of TAC activities by TEAE.</a:t>
            </a: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endParaRPr lang="en-US" sz="4200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Preparation of a regalia plan including a plan for any seed money required.</a:t>
            </a: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endParaRPr lang="en-US" sz="4200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volunteer should be sought to investigate qualifications for 501 (c)3 tax status.</a:t>
            </a: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endParaRPr lang="en-US" sz="4200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Approval to investigate options altering club logo &amp; name to de-emphasize EAST and promote the inclusion of all Rootes Vehicles </a:t>
            </a: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endParaRPr lang="en-US" sz="4200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Expansion and promotion of the BASH concept as tool for Regional Reps</a:t>
            </a: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endParaRPr lang="en-US" sz="4200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5715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42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Investigate ways to expand membership west of Mississippi</a:t>
            </a: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147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3B52A-0A04-EA89-FB5C-3507918AB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868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Three Year Business Plan (3YPC) Update</a:t>
            </a:r>
            <a:br>
              <a:rPr lang="en-US" b="1" dirty="0"/>
            </a:br>
            <a:r>
              <a:rPr lang="en-US" b="1" dirty="0"/>
              <a:t>Remaining Initiatives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CBD88-1264-FDD4-7320-307D86EF7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334000"/>
          </a:xfrm>
        </p:spPr>
        <p:txBody>
          <a:bodyPr>
            <a:normAutofit fontScale="77500" lnSpcReduction="20000"/>
          </a:bodyPr>
          <a:lstStyle/>
          <a:p>
            <a:r>
              <a:rPr lang="en-US" sz="3400" b="1" dirty="0"/>
              <a:t>Revision of Bylaws</a:t>
            </a:r>
          </a:p>
          <a:p>
            <a:pPr lvl="1"/>
            <a:r>
              <a:rPr lang="en-US" dirty="0"/>
              <a:t>Objectives</a:t>
            </a:r>
          </a:p>
          <a:p>
            <a:pPr lvl="2"/>
            <a:r>
              <a:rPr lang="en-US" sz="2600" dirty="0"/>
              <a:t>Remove procedural items and develop a separate Procedures Manual</a:t>
            </a:r>
          </a:p>
          <a:p>
            <a:pPr lvl="2"/>
            <a:r>
              <a:rPr lang="en-US" sz="2600" dirty="0"/>
              <a:t>Increase number of Board members to nine (9)</a:t>
            </a:r>
          </a:p>
          <a:p>
            <a:pPr lvl="1"/>
            <a:r>
              <a:rPr lang="en-US" dirty="0"/>
              <a:t>Approved by Board. Pending vote by General Membership at United</a:t>
            </a:r>
          </a:p>
          <a:p>
            <a:r>
              <a:rPr lang="en-US" sz="3400" b="1" dirty="0"/>
              <a:t>TAC Program Improvements</a:t>
            </a:r>
          </a:p>
          <a:p>
            <a:pPr lvl="1"/>
            <a:r>
              <a:rPr lang="en-US" dirty="0"/>
              <a:t>Propose we establish a TAC link on website</a:t>
            </a:r>
          </a:p>
          <a:p>
            <a:pPr lvl="2"/>
            <a:r>
              <a:rPr lang="en-US" dirty="0"/>
              <a:t>Explains the program</a:t>
            </a:r>
          </a:p>
          <a:p>
            <a:pPr lvl="2"/>
            <a:r>
              <a:rPr lang="en-US" dirty="0"/>
              <a:t>Provides info to request TAC</a:t>
            </a:r>
          </a:p>
          <a:p>
            <a:pPr lvl="1"/>
            <a:r>
              <a:rPr lang="en-US" dirty="0"/>
              <a:t>Designate TAC Coordinator for club</a:t>
            </a:r>
          </a:p>
          <a:p>
            <a:pPr lvl="2"/>
            <a:r>
              <a:rPr lang="en-US" dirty="0"/>
              <a:t>Candidate would be current TAC inspector</a:t>
            </a:r>
          </a:p>
          <a:p>
            <a:pPr lvl="2"/>
            <a:r>
              <a:rPr lang="en-US" dirty="0"/>
              <a:t>Reduce current burden on Tom C and Bill B. They concur</a:t>
            </a:r>
          </a:p>
          <a:p>
            <a:pPr lvl="2"/>
            <a:r>
              <a:rPr lang="en-US" dirty="0"/>
              <a:t>Coordinator works with members/owners to schedule inspections</a:t>
            </a:r>
          </a:p>
          <a:p>
            <a:pPr lvl="2"/>
            <a:r>
              <a:rPr lang="en-US" dirty="0"/>
              <a:t>Try to be proactive...not just reactive in scheduling</a:t>
            </a:r>
          </a:p>
          <a:p>
            <a:pPr lvl="2"/>
            <a:r>
              <a:rPr lang="en-US" dirty="0"/>
              <a:t>Advertise scheduled inspections in Rootes Review</a:t>
            </a:r>
          </a:p>
          <a:p>
            <a:pPr lvl="1"/>
            <a:r>
              <a:rPr lang="en-US" b="1" dirty="0"/>
              <a:t>Action Pending</a:t>
            </a:r>
            <a:endParaRPr lang="en-US" sz="3300" b="1" dirty="0"/>
          </a:p>
        </p:txBody>
      </p:sp>
    </p:spTree>
    <p:extLst>
      <p:ext uri="{BB962C8B-B14F-4D97-AF65-F5344CB8AC3E}">
        <p14:creationId xmlns:p14="http://schemas.microsoft.com/office/powerpoint/2010/main" val="3490720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D4F3B-7F39-691E-6440-E66775C4C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96962"/>
            <a:ext cx="8229600" cy="5380038"/>
          </a:xfrm>
        </p:spPr>
        <p:txBody>
          <a:bodyPr>
            <a:normAutofit/>
          </a:bodyPr>
          <a:lstStyle/>
          <a:p>
            <a:r>
              <a:rPr lang="en-US" sz="3900" b="1" dirty="0"/>
              <a:t>Regalia</a:t>
            </a:r>
          </a:p>
          <a:p>
            <a:r>
              <a:rPr lang="en-US" dirty="0"/>
              <a:t>Objective: Print on demand companies that will produce and ship items with our artwork and pay the club a percentage.</a:t>
            </a:r>
          </a:p>
          <a:p>
            <a:r>
              <a:rPr lang="en-US" sz="3000" b="1" dirty="0"/>
              <a:t>Redbubble.com </a:t>
            </a:r>
            <a:r>
              <a:rPr lang="en-US" sz="3000" dirty="0"/>
              <a:t>determined to be the best match for our needs. </a:t>
            </a:r>
          </a:p>
          <a:p>
            <a:r>
              <a:rPr lang="en-US" sz="3000" dirty="0"/>
              <a:t>Kerch currently working the issue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1D69B23-425F-E679-4CE5-0D73AFEAC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868362"/>
          </a:xfrm>
        </p:spPr>
        <p:txBody>
          <a:bodyPr>
            <a:noAutofit/>
          </a:bodyPr>
          <a:lstStyle/>
          <a:p>
            <a:r>
              <a:rPr lang="en-US" sz="3600" b="1" dirty="0"/>
              <a:t>Three Year Business Plan (3YPC) Update</a:t>
            </a:r>
            <a:br>
              <a:rPr lang="en-US" sz="3600" b="1" dirty="0"/>
            </a:br>
            <a:r>
              <a:rPr lang="en-US" sz="3600" b="1" dirty="0"/>
              <a:t>Remaining Initiatives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847862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2024 Elections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534400" cy="6019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Positions up for election: President, Vice-President, Secretary, Treasurer and </a:t>
            </a:r>
            <a:r>
              <a:rPr lang="en-US" b="1" u="sng" dirty="0"/>
              <a:t>five</a:t>
            </a:r>
            <a:r>
              <a:rPr lang="en-US" dirty="0"/>
              <a:t> Board positions including two positions expected to be approved with revision of bylaws</a:t>
            </a:r>
          </a:p>
          <a:p>
            <a:pPr lvl="1"/>
            <a:r>
              <a:rPr lang="en-US" dirty="0"/>
              <a:t>President has reached term limit</a:t>
            </a:r>
          </a:p>
          <a:p>
            <a:pPr lvl="1"/>
            <a:r>
              <a:rPr lang="en-US" dirty="0"/>
              <a:t>Vice-President has declined to serve again</a:t>
            </a:r>
          </a:p>
          <a:p>
            <a:r>
              <a:rPr lang="en-US" dirty="0"/>
              <a:t>Incumbents volunteering to run again?</a:t>
            </a:r>
          </a:p>
          <a:p>
            <a:pPr lvl="1"/>
            <a:r>
              <a:rPr lang="en-US" dirty="0"/>
              <a:t>Gary Corbett: Secretary</a:t>
            </a:r>
          </a:p>
          <a:p>
            <a:pPr lvl="1"/>
            <a:r>
              <a:rPr lang="en-US" dirty="0"/>
              <a:t>Steve Murphy: Treasurer</a:t>
            </a:r>
          </a:p>
          <a:p>
            <a:pPr lvl="1"/>
            <a:r>
              <a:rPr lang="en-US" dirty="0"/>
              <a:t>Eric </a:t>
            </a:r>
            <a:r>
              <a:rPr lang="en-US" dirty="0" err="1"/>
              <a:t>Gibeaut</a:t>
            </a:r>
            <a:r>
              <a:rPr lang="en-US" dirty="0"/>
              <a:t>, Tom Ehrhart &amp; Tom Calvert: Board of Directors</a:t>
            </a:r>
          </a:p>
          <a:p>
            <a:r>
              <a:rPr lang="en-US" dirty="0"/>
              <a:t>Call for other nominations</a:t>
            </a:r>
          </a:p>
          <a:p>
            <a:r>
              <a:rPr lang="en-US" dirty="0"/>
              <a:t>Nominations from General Membership</a:t>
            </a:r>
          </a:p>
          <a:p>
            <a:pPr lvl="1"/>
            <a:r>
              <a:rPr lang="en-US" dirty="0"/>
              <a:t>At General Membership meeting</a:t>
            </a:r>
          </a:p>
          <a:p>
            <a:pPr lvl="1"/>
            <a:r>
              <a:rPr lang="en-US" dirty="0"/>
              <a:t>In writing to President or Membership Chair NLT Sep 15, 2024</a:t>
            </a:r>
          </a:p>
          <a:p>
            <a:r>
              <a:rPr lang="en-US" dirty="0"/>
              <a:t>Candidate Bios published Oct 2024</a:t>
            </a:r>
          </a:p>
          <a:p>
            <a:r>
              <a:rPr lang="en-US" dirty="0"/>
              <a:t>Balloting commences November 1. 2024</a:t>
            </a:r>
          </a:p>
          <a:p>
            <a:r>
              <a:rPr lang="en-US" dirty="0"/>
              <a:t>Balloting closes December 15, 2024</a:t>
            </a:r>
          </a:p>
          <a:p>
            <a:r>
              <a:rPr lang="en-US" dirty="0"/>
              <a:t>Results announced January 2025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17F426-2770-09AA-185C-C48D9DCC92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DDA78-BBDD-C7E3-C325-BC9BDE7B4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United 41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3B28F-24CA-025F-F7AE-BACC702A7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638800"/>
          </a:xfrm>
        </p:spPr>
        <p:txBody>
          <a:bodyPr>
            <a:normAutofit/>
          </a:bodyPr>
          <a:lstStyle/>
          <a:p>
            <a:r>
              <a:rPr lang="en-US" dirty="0"/>
              <a:t>Location: West Lebanon, NH</a:t>
            </a:r>
          </a:p>
          <a:p>
            <a:r>
              <a:rPr lang="en-US" dirty="0"/>
              <a:t>Dates: August 15-18, 2024</a:t>
            </a:r>
          </a:p>
          <a:p>
            <a:r>
              <a:rPr lang="en-US" dirty="0"/>
              <a:t>Host Hotel: Fireside Inn West Lebanon, NH</a:t>
            </a:r>
          </a:p>
          <a:p>
            <a:r>
              <a:rPr lang="en-US" dirty="0"/>
              <a:t>Registration fees: </a:t>
            </a:r>
          </a:p>
          <a:p>
            <a:pPr lvl="1"/>
            <a:r>
              <a:rPr lang="en-US" dirty="0"/>
              <a:t>Early: $185 single/$350 two adults</a:t>
            </a:r>
          </a:p>
          <a:p>
            <a:pPr lvl="1"/>
            <a:r>
              <a:rPr lang="en-US" dirty="0"/>
              <a:t>Late (Jul 1</a:t>
            </a:r>
            <a:r>
              <a:rPr lang="en-US" baseline="30000" dirty="0"/>
              <a:t>st</a:t>
            </a:r>
            <a:r>
              <a:rPr lang="en-US" dirty="0"/>
              <a:t>): $200/$375</a:t>
            </a:r>
          </a:p>
          <a:p>
            <a:r>
              <a:rPr lang="en-US" dirty="0"/>
              <a:t>Tiger 60 Documentary Showing Confirmed</a:t>
            </a:r>
          </a:p>
          <a:p>
            <a:pPr lvl="1"/>
            <a:r>
              <a:rPr lang="en-US" dirty="0"/>
              <a:t>Robert Meeting with Hotel to confirm </a:t>
            </a:r>
            <a:r>
              <a:rPr lang="en-US"/>
              <a:t>AV support</a:t>
            </a:r>
            <a:endParaRPr lang="en-US" dirty="0"/>
          </a:p>
          <a:p>
            <a:r>
              <a:rPr lang="en-US" dirty="0"/>
              <a:t>As of July 15</a:t>
            </a:r>
            <a:r>
              <a:rPr lang="en-US" baseline="30000" dirty="0"/>
              <a:t>th</a:t>
            </a:r>
            <a:endParaRPr lang="en-US" dirty="0"/>
          </a:p>
          <a:p>
            <a:pPr lvl="1"/>
            <a:r>
              <a:rPr lang="en-US" dirty="0"/>
              <a:t>95 People and 48 Cars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272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5400" b="1" dirty="0">
                <a:solidFill>
                  <a:schemeClr val="tx1"/>
                </a:solidFill>
              </a:rPr>
              <a:t>Agenda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1646237"/>
            <a:ext cx="3810000" cy="45259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Welcome</a:t>
            </a:r>
          </a:p>
          <a:p>
            <a:r>
              <a:rPr lang="en-US" sz="4000" dirty="0">
                <a:solidFill>
                  <a:schemeClr val="tx1"/>
                </a:solidFill>
              </a:rPr>
              <a:t>Roll Call</a:t>
            </a:r>
          </a:p>
          <a:p>
            <a:r>
              <a:rPr lang="en-US" sz="4000" dirty="0">
                <a:solidFill>
                  <a:schemeClr val="tx1"/>
                </a:solidFill>
              </a:rPr>
              <a:t>Reports</a:t>
            </a:r>
          </a:p>
          <a:p>
            <a:r>
              <a:rPr lang="en-US" sz="4000" dirty="0">
                <a:solidFill>
                  <a:schemeClr val="tx1"/>
                </a:solidFill>
              </a:rPr>
              <a:t>Old Business</a:t>
            </a:r>
          </a:p>
          <a:p>
            <a:r>
              <a:rPr lang="en-US" sz="4000" dirty="0">
                <a:solidFill>
                  <a:schemeClr val="tx1"/>
                </a:solidFill>
              </a:rPr>
              <a:t>New Business</a:t>
            </a:r>
          </a:p>
          <a:p>
            <a:r>
              <a:rPr lang="en-US" sz="4000" dirty="0">
                <a:solidFill>
                  <a:schemeClr val="tx1"/>
                </a:solidFill>
              </a:rPr>
              <a:t>Adjourn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3DC66-680D-4AE3-F65A-C022E2028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United 42 (2025)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0EC75-AD95-F3B2-1947-F92E59B61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563562"/>
            <a:ext cx="8915400" cy="6294438"/>
          </a:xfrm>
        </p:spPr>
        <p:txBody>
          <a:bodyPr>
            <a:normAutofit fontScale="55000" lnSpcReduction="20000"/>
          </a:bodyPr>
          <a:lstStyle/>
          <a:p>
            <a:r>
              <a:rPr lang="en-US" sz="3600" dirty="0"/>
              <a:t>Charlotte, NC is proposed venue</a:t>
            </a:r>
          </a:p>
          <a:p>
            <a:r>
              <a:rPr lang="en-US" sz="3600" dirty="0"/>
              <a:t>Dates: September 18-21, 2025</a:t>
            </a:r>
          </a:p>
          <a:p>
            <a:r>
              <a:rPr lang="en-US" sz="3600" dirty="0"/>
              <a:t>Host hotel: Embassy Suites Concord-Charlotte</a:t>
            </a:r>
          </a:p>
          <a:p>
            <a:pPr lvl="1"/>
            <a:r>
              <a:rPr lang="en-US" sz="3300" dirty="0"/>
              <a:t>$139/night room rate. Includes Breakfast. Good before &amp; after</a:t>
            </a:r>
          </a:p>
          <a:p>
            <a:pPr lvl="1"/>
            <a:r>
              <a:rPr lang="en-US" sz="3300" dirty="0"/>
              <a:t>Excellent facility: Best we have stayed at in recent years</a:t>
            </a:r>
          </a:p>
          <a:p>
            <a:pPr lvl="1"/>
            <a:r>
              <a:rPr lang="en-US" sz="3300" dirty="0"/>
              <a:t>Reserved Parking close to side entrance for 50 cars</a:t>
            </a:r>
          </a:p>
          <a:p>
            <a:pPr lvl="1"/>
            <a:r>
              <a:rPr lang="en-US" sz="3300" dirty="0"/>
              <a:t>Reserved parking for trailers</a:t>
            </a:r>
          </a:p>
          <a:p>
            <a:pPr lvl="1"/>
            <a:r>
              <a:rPr lang="en-US" sz="3300" dirty="0"/>
              <a:t>Excellent Function rooms</a:t>
            </a:r>
          </a:p>
          <a:p>
            <a:pPr lvl="1"/>
            <a:r>
              <a:rPr lang="en-US" sz="3300" dirty="0"/>
              <a:t>Budget highlights</a:t>
            </a:r>
          </a:p>
          <a:p>
            <a:pPr lvl="2"/>
            <a:r>
              <a:rPr lang="en-US" sz="2900" dirty="0"/>
              <a:t>Parking $1000</a:t>
            </a:r>
          </a:p>
          <a:p>
            <a:pPr lvl="2"/>
            <a:r>
              <a:rPr lang="en-US" sz="2900" dirty="0"/>
              <a:t>Function Rooms: $500</a:t>
            </a:r>
          </a:p>
          <a:p>
            <a:pPr lvl="2"/>
            <a:r>
              <a:rPr lang="en-US" sz="2900" dirty="0"/>
              <a:t>Hospitality Suite: $556 ($139 </a:t>
            </a:r>
            <a:r>
              <a:rPr lang="en-US" sz="2900" dirty="0" err="1"/>
              <a:t>roomrate</a:t>
            </a:r>
            <a:r>
              <a:rPr lang="en-US" sz="2900" dirty="0"/>
              <a:t> X 4)</a:t>
            </a:r>
          </a:p>
          <a:p>
            <a:pPr lvl="2"/>
            <a:r>
              <a:rPr lang="en-US" sz="2900" dirty="0"/>
              <a:t>Banquet meals pricey. Expect $55/pp (our biggest expense)</a:t>
            </a:r>
          </a:p>
          <a:p>
            <a:pPr lvl="2"/>
            <a:r>
              <a:rPr lang="en-US" sz="2900" dirty="0"/>
              <a:t>1 for 40 room night comp. $695 rebate if we max room block</a:t>
            </a:r>
          </a:p>
          <a:p>
            <a:pPr lvl="2"/>
            <a:r>
              <a:rPr lang="en-US" sz="2900" dirty="0" err="1"/>
              <a:t>Carrabus</a:t>
            </a:r>
            <a:r>
              <a:rPr lang="en-US" sz="2900" dirty="0"/>
              <a:t> Co. Incentive: $1000 credit toward hotel account</a:t>
            </a:r>
          </a:p>
          <a:p>
            <a:pPr lvl="2"/>
            <a:r>
              <a:rPr lang="en-US" sz="2900" dirty="0"/>
              <a:t>$200 Registration Fee includes one meal each day and admission to attractions</a:t>
            </a:r>
          </a:p>
          <a:p>
            <a:r>
              <a:rPr lang="en-US" sz="3600" dirty="0"/>
              <a:t>Concours site: Visitors Bureau researching possible sites</a:t>
            </a:r>
          </a:p>
          <a:p>
            <a:r>
              <a:rPr lang="en-US" sz="3600" dirty="0"/>
              <a:t>Autocross: CCR-SCCA uses </a:t>
            </a:r>
            <a:r>
              <a:rPr lang="en-US" sz="3600" dirty="0" err="1"/>
              <a:t>Zmax</a:t>
            </a:r>
            <a:r>
              <a:rPr lang="en-US" sz="3600" dirty="0"/>
              <a:t> Dragway. Minutes from hotel. </a:t>
            </a:r>
            <a:r>
              <a:rPr lang="en-US" sz="3600"/>
              <a:t>Working to </a:t>
            </a:r>
            <a:r>
              <a:rPr lang="en-US" sz="3600" dirty="0"/>
              <a:t>schedule event on our weekend…SATURDAY</a:t>
            </a:r>
          </a:p>
          <a:p>
            <a:r>
              <a:rPr lang="en-US" sz="3600" dirty="0"/>
              <a:t>Excellent Attractions: Race team HQs, NASCAR HOF, Charlotte Motor Speedway, Aquarium, Kart Racing, Lake Norman</a:t>
            </a:r>
          </a:p>
          <a:p>
            <a:r>
              <a:rPr lang="en-US" sz="3600" b="1" dirty="0"/>
              <a:t>Discussion/Motion/Vote</a:t>
            </a:r>
          </a:p>
        </p:txBody>
      </p:sp>
    </p:spTree>
    <p:extLst>
      <p:ext uri="{BB962C8B-B14F-4D97-AF65-F5344CB8AC3E}">
        <p14:creationId xmlns:p14="http://schemas.microsoft.com/office/powerpoint/2010/main" val="3826198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7B6B9AB4-1CF0-E4C9-3674-7DBBC90CB5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73" b="12913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5039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8114B-B6AA-588E-402E-C56B17A72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Donation to TEAE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EB6BE-C2B7-2ED4-5101-E86C99D23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Ron Estes</a:t>
            </a:r>
            <a:r>
              <a:rPr lang="en-US" dirty="0"/>
              <a:t>, longtime member has stipulated in his will that his Sunbeam Tiger </a:t>
            </a:r>
            <a:r>
              <a:rPr lang="en-US" dirty="0" err="1"/>
              <a:t>MkIA</a:t>
            </a:r>
            <a:r>
              <a:rPr lang="en-US" dirty="0"/>
              <a:t> be donated to the club.</a:t>
            </a:r>
          </a:p>
          <a:p>
            <a:r>
              <a:rPr lang="en-US" dirty="0"/>
              <a:t>Car is a decent personalized driver with 289 swap, located in MD. Original engine accompanies car.</a:t>
            </a:r>
          </a:p>
          <a:p>
            <a:r>
              <a:rPr lang="en-US" dirty="0"/>
              <a:t>Ron has advised that disposition of car is totally at our discretion…including sale.</a:t>
            </a:r>
          </a:p>
          <a:p>
            <a:r>
              <a:rPr lang="en-US" dirty="0"/>
              <a:t>My initial research did not reveal any legalities which would prevent the club from accepting. </a:t>
            </a:r>
          </a:p>
          <a:p>
            <a:pPr lvl="1"/>
            <a:r>
              <a:rPr lang="en-US" dirty="0"/>
              <a:t>Since Ron is a member income realized is within 501 (c) 3 limits</a:t>
            </a:r>
          </a:p>
          <a:p>
            <a:r>
              <a:rPr lang="en-US" b="1" dirty="0"/>
              <a:t>Discussion: </a:t>
            </a:r>
            <a:r>
              <a:rPr lang="en-US" dirty="0"/>
              <a:t>Hopefully, the actual donation will not happen for years but…</a:t>
            </a:r>
          </a:p>
          <a:p>
            <a:pPr lvl="1"/>
            <a:r>
              <a:rPr lang="en-US" dirty="0"/>
              <a:t>How do we title?</a:t>
            </a:r>
          </a:p>
          <a:p>
            <a:pPr lvl="1"/>
            <a:r>
              <a:rPr lang="en-US" dirty="0"/>
              <a:t>Where do we store/how do we maintain? </a:t>
            </a:r>
          </a:p>
          <a:p>
            <a:pPr lvl="1"/>
            <a:r>
              <a:rPr lang="en-US" dirty="0"/>
              <a:t>Disposition options?</a:t>
            </a:r>
          </a:p>
          <a:p>
            <a:r>
              <a:rPr lang="en-US" b="1" dirty="0"/>
              <a:t>Update on legal issues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3607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9C99F-8797-962E-2C45-66BAD5B7A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b="1" dirty="0"/>
              <a:t>SUNI VIII (2026)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75B7A-FD61-BDAC-FB20-7A2098020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9276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Contacted by Claudia Trippel from CAT. Wanted to know if TEAE has interest in participating/organizing</a:t>
            </a:r>
          </a:p>
          <a:p>
            <a:r>
              <a:rPr lang="en-US" dirty="0"/>
              <a:t>Venue candidates focus on same general location as SUNI VII…slightly favors east coast</a:t>
            </a:r>
          </a:p>
          <a:p>
            <a:pPr lvl="1"/>
            <a:r>
              <a:rPr lang="en-US" dirty="0"/>
              <a:t>Springfield, MO</a:t>
            </a:r>
          </a:p>
          <a:p>
            <a:pPr lvl="1"/>
            <a:r>
              <a:rPr lang="en-US" dirty="0"/>
              <a:t>Joplin, MO</a:t>
            </a:r>
          </a:p>
          <a:p>
            <a:r>
              <a:rPr lang="en-US" dirty="0"/>
              <a:t>Financial risks and gains shared among participating clubs same as SUNI VII</a:t>
            </a:r>
          </a:p>
          <a:p>
            <a:r>
              <a:rPr lang="en-US" dirty="0"/>
              <a:t>Board Approved participation in principle pending final details</a:t>
            </a:r>
          </a:p>
          <a:p>
            <a:r>
              <a:rPr lang="en-US" b="1" dirty="0"/>
              <a:t>No significant progress. Still looking for host hotel. Most likely in Springfield, MO area.</a:t>
            </a:r>
          </a:p>
        </p:txBody>
      </p:sp>
    </p:spTree>
    <p:extLst>
      <p:ext uri="{BB962C8B-B14F-4D97-AF65-F5344CB8AC3E}">
        <p14:creationId xmlns:p14="http://schemas.microsoft.com/office/powerpoint/2010/main" val="5320580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DFDAC-229D-BD1E-076C-D3A94438A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New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943F2-933A-5A6B-57E2-CC7956841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92162"/>
            <a:ext cx="8229600" cy="5837238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Rootes Archive Donation</a:t>
            </a:r>
          </a:p>
          <a:p>
            <a:pPr lvl="1"/>
            <a:r>
              <a:rPr lang="en-US" dirty="0"/>
              <a:t>Last donation: $500 April 2023</a:t>
            </a:r>
          </a:p>
          <a:p>
            <a:pPr lvl="1"/>
            <a:r>
              <a:rPr lang="en-US" dirty="0"/>
              <a:t>United 40 donation: $575 Sep 2023</a:t>
            </a:r>
          </a:p>
          <a:p>
            <a:pPr lvl="1"/>
            <a:r>
              <a:rPr lang="en-US" dirty="0"/>
              <a:t>Does club want to make donation?</a:t>
            </a:r>
          </a:p>
          <a:p>
            <a:pPr lvl="1"/>
            <a:r>
              <a:rPr lang="en-US" dirty="0"/>
              <a:t>Discussion/Motion/Vote?</a:t>
            </a:r>
          </a:p>
          <a:p>
            <a:r>
              <a:rPr lang="en-US" b="1" dirty="0"/>
              <a:t>Lord Rootes Individual Awards</a:t>
            </a:r>
          </a:p>
          <a:p>
            <a:pPr lvl="1"/>
            <a:r>
              <a:rPr lang="en-US" dirty="0"/>
              <a:t>Award Recipients receive two badges engraved with year of award</a:t>
            </a:r>
          </a:p>
          <a:p>
            <a:pPr lvl="2"/>
            <a:r>
              <a:rPr lang="en-US" dirty="0"/>
              <a:t>Mounted on bumper bracket</a:t>
            </a:r>
          </a:p>
          <a:p>
            <a:pPr lvl="2"/>
            <a:r>
              <a:rPr lang="en-US" dirty="0"/>
              <a:t>Mounted on Engraved plaque</a:t>
            </a:r>
          </a:p>
          <a:p>
            <a:pPr lvl="1"/>
            <a:r>
              <a:rPr lang="en-US" dirty="0"/>
              <a:t>Failed to give out individual awards 2022 &amp; 2023</a:t>
            </a:r>
          </a:p>
          <a:p>
            <a:pPr lvl="2"/>
            <a:r>
              <a:rPr lang="en-US" dirty="0"/>
              <a:t>Ron Stein and Bill </a:t>
            </a:r>
            <a:r>
              <a:rPr lang="en-US" dirty="0" err="1"/>
              <a:t>Bullpit</a:t>
            </a:r>
            <a:endParaRPr lang="en-US" dirty="0"/>
          </a:p>
          <a:p>
            <a:pPr lvl="1"/>
            <a:r>
              <a:rPr lang="en-US" dirty="0"/>
              <a:t>Had to restock plaques</a:t>
            </a:r>
          </a:p>
          <a:p>
            <a:pPr lvl="2"/>
            <a:r>
              <a:rPr lang="en-US" dirty="0"/>
              <a:t>Switched to less expensive wood plaque with black marble finish</a:t>
            </a:r>
          </a:p>
          <a:p>
            <a:pPr lvl="1"/>
            <a:r>
              <a:rPr lang="en-US" dirty="0"/>
              <a:t>Engraving four badges, purchasing and engraving name plate and mounting on plaque cost $212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1413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B0D66-1280-B245-8808-835A26220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b="1" dirty="0"/>
              <a:t>New Business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4EEC8-0476-0C05-FC18-1012F8825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b="1" dirty="0"/>
              <a:t>New Banners</a:t>
            </a:r>
          </a:p>
          <a:p>
            <a:pPr lvl="1"/>
            <a:r>
              <a:rPr lang="en-US" dirty="0"/>
              <a:t>Do we want to acquire?</a:t>
            </a:r>
          </a:p>
          <a:p>
            <a:pPr lvl="1"/>
            <a:r>
              <a:rPr lang="en-US" dirty="0"/>
              <a:t>Any other </a:t>
            </a:r>
            <a:r>
              <a:rPr lang="en-US" dirty="0" err="1"/>
              <a:t>Paraphenalia</a:t>
            </a:r>
            <a:r>
              <a:rPr lang="en-US" dirty="0"/>
              <a:t>?</a:t>
            </a:r>
          </a:p>
          <a:p>
            <a:r>
              <a:rPr lang="en-US" b="1" dirty="0"/>
              <a:t>Discussion/Motion/Vote</a:t>
            </a:r>
          </a:p>
          <a:p>
            <a:r>
              <a:rPr lang="en-US" dirty="0"/>
              <a:t>Action officer selection</a:t>
            </a:r>
          </a:p>
        </p:txBody>
      </p:sp>
    </p:spTree>
    <p:extLst>
      <p:ext uri="{BB962C8B-B14F-4D97-AF65-F5344CB8AC3E}">
        <p14:creationId xmlns:p14="http://schemas.microsoft.com/office/powerpoint/2010/main" val="33824427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Wrap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other items to Discuss?</a:t>
            </a:r>
          </a:p>
          <a:p>
            <a:r>
              <a:rPr lang="en-US" dirty="0"/>
              <a:t>Motion to Adjourn</a:t>
            </a:r>
          </a:p>
        </p:txBody>
      </p:sp>
    </p:spTree>
    <p:extLst>
      <p:ext uri="{BB962C8B-B14F-4D97-AF65-F5344CB8AC3E}">
        <p14:creationId xmlns:p14="http://schemas.microsoft.com/office/powerpoint/2010/main" val="10641436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17D0D89-4DE4-4A04-AA4D-315E04F523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Backup Slides</a:t>
            </a:r>
          </a:p>
        </p:txBody>
      </p:sp>
    </p:spTree>
    <p:extLst>
      <p:ext uri="{BB962C8B-B14F-4D97-AF65-F5344CB8AC3E}">
        <p14:creationId xmlns:p14="http://schemas.microsoft.com/office/powerpoint/2010/main" val="33801517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796" y="381001"/>
          <a:ext cx="8382003" cy="53340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5963">
                  <a:extLst>
                    <a:ext uri="{9D8B030D-6E8A-4147-A177-3AD203B41FA5}">
                      <a16:colId xmlns:a16="http://schemas.microsoft.com/office/drawing/2014/main" val="4206589746"/>
                    </a:ext>
                  </a:extLst>
                </a:gridCol>
                <a:gridCol w="1265208">
                  <a:extLst>
                    <a:ext uri="{9D8B030D-6E8A-4147-A177-3AD203B41FA5}">
                      <a16:colId xmlns:a16="http://schemas.microsoft.com/office/drawing/2014/main" val="714888134"/>
                    </a:ext>
                  </a:extLst>
                </a:gridCol>
                <a:gridCol w="1265208">
                  <a:extLst>
                    <a:ext uri="{9D8B030D-6E8A-4147-A177-3AD203B41FA5}">
                      <a16:colId xmlns:a16="http://schemas.microsoft.com/office/drawing/2014/main" val="964359087"/>
                    </a:ext>
                  </a:extLst>
                </a:gridCol>
                <a:gridCol w="1265208">
                  <a:extLst>
                    <a:ext uri="{9D8B030D-6E8A-4147-A177-3AD203B41FA5}">
                      <a16:colId xmlns:a16="http://schemas.microsoft.com/office/drawing/2014/main" val="778174254"/>
                    </a:ext>
                  </a:extLst>
                </a:gridCol>
                <a:gridCol w="1265208">
                  <a:extLst>
                    <a:ext uri="{9D8B030D-6E8A-4147-A177-3AD203B41FA5}">
                      <a16:colId xmlns:a16="http://schemas.microsoft.com/office/drawing/2014/main" val="778302191"/>
                    </a:ext>
                  </a:extLst>
                </a:gridCol>
                <a:gridCol w="1265208">
                  <a:extLst>
                    <a:ext uri="{9D8B030D-6E8A-4147-A177-3AD203B41FA5}">
                      <a16:colId xmlns:a16="http://schemas.microsoft.com/office/drawing/2014/main" val="242784717"/>
                    </a:ext>
                  </a:extLst>
                </a:gridCol>
              </a:tblGrid>
              <a:tr h="410308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 Year Summary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115407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CY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2018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2019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2020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2021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2022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40494244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Starting Balance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22281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20403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17660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17988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19068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73110680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Ending Balance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2040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17660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17988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19068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23061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80988913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56750459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Membership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17090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15831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16158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15930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16398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98827017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Newsletter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20447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20062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15708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16679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16298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19074265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-3357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-4231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450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-749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4374439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86521823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SUNI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3699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62791618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United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3057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7524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3096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4355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31246122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78487608"/>
                  </a:ext>
                </a:extLst>
              </a:tr>
              <a:tr h="4103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RAC Donations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502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1200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7928426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796" y="5867400"/>
            <a:ext cx="8382003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Thanks for letting me be Treasurer for 5 years, </a:t>
            </a:r>
          </a:p>
          <a:p>
            <a:pPr algn="ctr"/>
            <a:r>
              <a:rPr lang="en-US" sz="2400" dirty="0"/>
              <a:t>We welcome: Steve Murphy</a:t>
            </a:r>
          </a:p>
        </p:txBody>
      </p:sp>
      <p:sp>
        <p:nvSpPr>
          <p:cNvPr id="2" name="Oval 1"/>
          <p:cNvSpPr/>
          <p:nvPr/>
        </p:nvSpPr>
        <p:spPr>
          <a:xfrm>
            <a:off x="1981200" y="1116824"/>
            <a:ext cx="7086600" cy="10889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590801" y="1447800"/>
            <a:ext cx="59436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$s Verified – Clerical Error</a:t>
            </a:r>
          </a:p>
        </p:txBody>
      </p:sp>
    </p:spTree>
    <p:extLst>
      <p:ext uri="{BB962C8B-B14F-4D97-AF65-F5344CB8AC3E}">
        <p14:creationId xmlns:p14="http://schemas.microsoft.com/office/powerpoint/2010/main" val="831977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914400"/>
            <a:ext cx="7731930" cy="5750217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F40185C2-0F91-4CD5-B7DC-C484E3113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2021 Balance Sheet</a:t>
            </a:r>
          </a:p>
        </p:txBody>
      </p:sp>
    </p:spTree>
    <p:extLst>
      <p:ext uri="{BB962C8B-B14F-4D97-AF65-F5344CB8AC3E}">
        <p14:creationId xmlns:p14="http://schemas.microsoft.com/office/powerpoint/2010/main" val="3367443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Review and approval of February </a:t>
            </a:r>
            <a:r>
              <a:rPr lang="en-US" sz="4000" dirty="0" err="1">
                <a:solidFill>
                  <a:schemeClr val="tx1"/>
                </a:solidFill>
              </a:rPr>
              <a:t>BoD</a:t>
            </a:r>
            <a:r>
              <a:rPr lang="en-US" sz="4000" dirty="0">
                <a:solidFill>
                  <a:schemeClr val="tx1"/>
                </a:solidFill>
              </a:rPr>
              <a:t> Meeting Minutes</a:t>
            </a:r>
          </a:p>
          <a:p>
            <a:r>
              <a:rPr lang="en-US" sz="4000" dirty="0">
                <a:solidFill>
                  <a:schemeClr val="tx1"/>
                </a:solidFill>
              </a:rPr>
              <a:t>Treasurer’s Report</a:t>
            </a:r>
          </a:p>
          <a:p>
            <a:r>
              <a:rPr lang="en-US" sz="4000" dirty="0">
                <a:solidFill>
                  <a:schemeClr val="tx1"/>
                </a:solidFill>
              </a:rPr>
              <a:t>Membership Report</a:t>
            </a:r>
          </a:p>
          <a:p>
            <a:r>
              <a:rPr lang="en-US" sz="4000" dirty="0">
                <a:solidFill>
                  <a:schemeClr val="tx1"/>
                </a:solidFill>
              </a:rPr>
              <a:t>Website/Editor’s Report</a:t>
            </a:r>
          </a:p>
          <a:p>
            <a:r>
              <a:rPr lang="en-US" sz="4000" dirty="0">
                <a:solidFill>
                  <a:schemeClr val="tx1"/>
                </a:solidFill>
              </a:rPr>
              <a:t>Additional Reports as Required</a:t>
            </a:r>
            <a:endParaRPr lang="en-US" sz="4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5638800" y="5257800"/>
            <a:ext cx="9906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1400" y="1447800"/>
            <a:ext cx="1018120" cy="32921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914400"/>
            <a:ext cx="7620000" cy="5661084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D0331668-7B35-42C9-8B4A-647EF0AC0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2020 Balance Sheet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428" y="914400"/>
            <a:ext cx="7599572" cy="56517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41E040-4024-4E0F-8FFA-1C8C26451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2019 Balance 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085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1219200"/>
            <a:ext cx="4953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Treasurer’s Report</a:t>
            </a:r>
            <a:br>
              <a:rPr lang="en-US" sz="4800" b="1" dirty="0"/>
            </a:br>
            <a:r>
              <a:rPr lang="en-US" sz="4800" b="1" dirty="0"/>
              <a:t>Steve Murphy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/>
          </a:p>
        </p:txBody>
      </p:sp>
      <p:pic>
        <p:nvPicPr>
          <p:cNvPr id="3" name="Picture 2" descr="A blue and red logo&#10;&#10;Description automatically generated">
            <a:extLst>
              <a:ext uri="{FF2B5EF4-FFF2-40B4-BE49-F238E27FC236}">
                <a16:creationId xmlns:a16="http://schemas.microsoft.com/office/drawing/2014/main" id="{9F56E5E0-0568-C42C-78B4-8104C61392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3810000"/>
            <a:ext cx="5791200" cy="228028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0524A-E69E-EC92-792A-3728DB995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400050"/>
            <a:ext cx="6172200" cy="514350"/>
          </a:xfrm>
        </p:spPr>
        <p:txBody>
          <a:bodyPr>
            <a:noAutofit/>
          </a:bodyPr>
          <a:lstStyle/>
          <a:p>
            <a:r>
              <a:rPr lang="en-US" sz="3600" b="1" dirty="0"/>
              <a:t>TEAE Account Balance Sheet</a:t>
            </a:r>
            <a:br>
              <a:rPr lang="en-US" sz="3600" dirty="0"/>
            </a:br>
            <a:r>
              <a:rPr lang="en-US" sz="3600" b="1" dirty="0"/>
              <a:t>Jan 1-June 30,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03076-1D64-1A12-A53D-74DA98898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50673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5550" b="1" dirty="0"/>
              <a:t>Starting Balance 1/1/2023</a:t>
            </a:r>
            <a:r>
              <a:rPr lang="en-US" sz="5550" dirty="0"/>
              <a:t>			$</a:t>
            </a:r>
            <a:r>
              <a:rPr lang="en-US" sz="5550" b="1" dirty="0"/>
              <a:t>27,284.94</a:t>
            </a:r>
            <a:r>
              <a:rPr lang="en-US" sz="4650" dirty="0"/>
              <a:t>	</a:t>
            </a:r>
            <a:r>
              <a:rPr lang="en-US" sz="3375" dirty="0"/>
              <a:t>		</a:t>
            </a:r>
          </a:p>
          <a:p>
            <a:pPr marL="0" indent="0">
              <a:buNone/>
            </a:pPr>
            <a:r>
              <a:rPr lang="en-US" sz="4125" b="1" dirty="0"/>
              <a:t>INCOME </a:t>
            </a:r>
          </a:p>
          <a:p>
            <a:pPr marL="300038" lvl="1" indent="0">
              <a:buNone/>
            </a:pPr>
            <a:r>
              <a:rPr lang="en-US" sz="3225" dirty="0"/>
              <a:t>Dues - Electronic Newsletter 				1,879.72</a:t>
            </a:r>
          </a:p>
          <a:p>
            <a:pPr marL="300038" lvl="1" indent="0">
              <a:buNone/>
            </a:pPr>
            <a:r>
              <a:rPr lang="en-US" sz="3225" dirty="0"/>
              <a:t>Dues - Paper Newsletter 			 `	5,198.95</a:t>
            </a:r>
          </a:p>
          <a:p>
            <a:pPr marL="300038" lvl="1" indent="0">
              <a:buNone/>
            </a:pPr>
            <a:r>
              <a:rPr lang="en-US" sz="3225" dirty="0"/>
              <a:t>Interest Inc 					1.55</a:t>
            </a:r>
          </a:p>
          <a:p>
            <a:pPr marL="300038" lvl="1" indent="0">
              <a:buNone/>
            </a:pPr>
            <a:r>
              <a:rPr lang="en-US" sz="3225" dirty="0"/>
              <a:t>United 41 Registration Fee 				18,025.57</a:t>
            </a:r>
          </a:p>
          <a:p>
            <a:pPr marL="300038" lvl="1" indent="0">
              <a:buNone/>
            </a:pPr>
            <a:r>
              <a:rPr lang="en-US" sz="3675" b="1" dirty="0"/>
              <a:t>TOTAL INCOME				 	25,105.79	</a:t>
            </a:r>
          </a:p>
          <a:p>
            <a:pPr marL="0" indent="0">
              <a:buNone/>
            </a:pPr>
            <a:endParaRPr lang="en-US" sz="2325" dirty="0"/>
          </a:p>
          <a:p>
            <a:pPr marL="0" indent="0">
              <a:buNone/>
            </a:pPr>
            <a:r>
              <a:rPr lang="en-US" sz="4125" b="1" dirty="0"/>
              <a:t>EXPENSES (From 6/1/2024)</a:t>
            </a:r>
          </a:p>
          <a:p>
            <a:pPr marL="300038" lvl="1" indent="0">
              <a:buNone/>
            </a:pPr>
            <a:r>
              <a:rPr lang="en-US" sz="3675" dirty="0"/>
              <a:t>United 41 Expenses 				(1,539.02)</a:t>
            </a:r>
          </a:p>
          <a:p>
            <a:pPr marL="300038" lvl="1" indent="0">
              <a:buNone/>
            </a:pPr>
            <a:r>
              <a:rPr lang="en-US" sz="3675" dirty="0"/>
              <a:t>Bank Fee 					(10.00)</a:t>
            </a:r>
          </a:p>
          <a:p>
            <a:pPr marL="300038" lvl="1" indent="0">
              <a:buNone/>
            </a:pPr>
            <a:r>
              <a:rPr lang="en-US" sz="3675" dirty="0"/>
              <a:t>Postage 					(62.90)</a:t>
            </a:r>
          </a:p>
          <a:p>
            <a:pPr marL="300038" lvl="1" indent="0">
              <a:buNone/>
            </a:pPr>
            <a:r>
              <a:rPr lang="en-US" sz="3675" dirty="0"/>
              <a:t>Print Services 					(4,756.90)</a:t>
            </a:r>
          </a:p>
          <a:p>
            <a:pPr marL="300038" lvl="1" indent="0">
              <a:buNone/>
            </a:pPr>
            <a:r>
              <a:rPr lang="en-US" sz="3675" dirty="0"/>
              <a:t>State Corp. Commission				(25.00)</a:t>
            </a:r>
          </a:p>
          <a:p>
            <a:pPr marL="300038" lvl="1" indent="0">
              <a:buNone/>
            </a:pPr>
            <a:r>
              <a:rPr lang="en-US" sz="3675" b="1" dirty="0"/>
              <a:t>TOTAL EXPENSES </a:t>
            </a:r>
            <a:r>
              <a:rPr lang="en-US" sz="3675" dirty="0"/>
              <a:t>					</a:t>
            </a:r>
            <a:r>
              <a:rPr lang="en-US" sz="3675" b="1" dirty="0"/>
              <a:t>(6,393.82)</a:t>
            </a:r>
          </a:p>
          <a:p>
            <a:pPr marL="300038" lvl="1" indent="0">
              <a:buNone/>
            </a:pPr>
            <a:endParaRPr lang="en-US" sz="3675" b="1" dirty="0"/>
          </a:p>
          <a:p>
            <a:pPr marL="300038" lvl="1" indent="0">
              <a:buNone/>
            </a:pPr>
            <a:r>
              <a:rPr lang="en-US" sz="3675" b="1" dirty="0"/>
              <a:t>Profit/Loss					$18,711.97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5550" b="1" dirty="0"/>
              <a:t>Ending Balance 6/30/2024				$45,996.97</a:t>
            </a:r>
          </a:p>
        </p:txBody>
      </p:sp>
    </p:spTree>
    <p:extLst>
      <p:ext uri="{BB962C8B-B14F-4D97-AF65-F5344CB8AC3E}">
        <p14:creationId xmlns:p14="http://schemas.microsoft.com/office/powerpoint/2010/main" val="2821262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1371600"/>
            <a:ext cx="6096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/>
              <a:t>Membership Report</a:t>
            </a:r>
            <a:br>
              <a:rPr lang="en-US" sz="5400" b="1" dirty="0"/>
            </a:br>
            <a:r>
              <a:rPr lang="en-US" sz="5400" b="1" dirty="0"/>
              <a:t>Joe </a:t>
            </a:r>
            <a:r>
              <a:rPr lang="en-US" sz="5400" b="1" dirty="0" err="1"/>
              <a:t>McConlogue</a:t>
            </a:r>
            <a:endParaRPr lang="en-US" sz="5400" b="1" dirty="0"/>
          </a:p>
        </p:txBody>
      </p:sp>
      <p:pic>
        <p:nvPicPr>
          <p:cNvPr id="3" name="Picture 2" descr="A blue and red logo&#10;&#10;Description automatically generated">
            <a:extLst>
              <a:ext uri="{FF2B5EF4-FFF2-40B4-BE49-F238E27FC236}">
                <a16:creationId xmlns:a16="http://schemas.microsoft.com/office/drawing/2014/main" id="{DEA7C3A7-4F9A-E580-B953-AB7D62097E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524" y="3962400"/>
            <a:ext cx="5597676" cy="220408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527075"/>
          </a:xfrm>
        </p:spPr>
        <p:txBody>
          <a:bodyPr>
            <a:noAutofit/>
          </a:bodyPr>
          <a:lstStyle/>
          <a:p>
            <a:r>
              <a:rPr lang="en-US" sz="3600" b="1" dirty="0"/>
              <a:t>Membership Breakdown</a:t>
            </a:r>
            <a:br>
              <a:rPr lang="en-US" sz="3600" b="1" dirty="0"/>
            </a:br>
            <a:r>
              <a:rPr lang="en-US" sz="3600" b="1" dirty="0"/>
              <a:t>as of June 30, 2024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/>
              <a:t>521 memberships / 783 members</a:t>
            </a:r>
          </a:p>
          <a:p>
            <a:pPr lvl="1"/>
            <a:r>
              <a:rPr lang="en-US" sz="1800" dirty="0"/>
              <a:t>Membership changes YTD:</a:t>
            </a:r>
          </a:p>
          <a:p>
            <a:pPr lvl="2"/>
            <a:r>
              <a:rPr lang="en-US" sz="1800" dirty="0"/>
              <a:t>20 new members joined</a:t>
            </a:r>
          </a:p>
          <a:p>
            <a:pPr lvl="2"/>
            <a:r>
              <a:rPr lang="en-US" sz="1800" dirty="0"/>
              <a:t>24 memberships lapsed</a:t>
            </a:r>
          </a:p>
          <a:p>
            <a:pPr lvl="2"/>
            <a:r>
              <a:rPr lang="en-US" sz="1800" dirty="0"/>
              <a:t>Net change -4</a:t>
            </a:r>
          </a:p>
          <a:p>
            <a:r>
              <a:rPr lang="en-US" sz="2400" b="1" dirty="0"/>
              <a:t>Newsletter selection</a:t>
            </a:r>
          </a:p>
          <a:p>
            <a:pPr lvl="1"/>
            <a:r>
              <a:rPr lang="en-US" sz="1800" dirty="0"/>
              <a:t>217 electronic (incl 26 Canadian) – 42%</a:t>
            </a:r>
          </a:p>
          <a:p>
            <a:pPr lvl="1"/>
            <a:r>
              <a:rPr lang="en-US" sz="1800" dirty="0"/>
              <a:t>304 printed (incl 2 lifetime, 9 </a:t>
            </a:r>
            <a:r>
              <a:rPr lang="en-US" sz="1800" dirty="0" err="1"/>
              <a:t>intl</a:t>
            </a:r>
            <a:r>
              <a:rPr lang="en-US" sz="1800" dirty="0"/>
              <a:t>) – 58%</a:t>
            </a:r>
          </a:p>
          <a:p>
            <a:pPr lvl="1"/>
            <a:r>
              <a:rPr lang="en-US" sz="1800" dirty="0"/>
              <a:t>3% change toward electronic </a:t>
            </a:r>
          </a:p>
          <a:p>
            <a:r>
              <a:rPr lang="en-US" sz="2400" b="1" dirty="0"/>
              <a:t>Dues payment YTD</a:t>
            </a:r>
          </a:p>
          <a:p>
            <a:pPr lvl="1"/>
            <a:r>
              <a:rPr lang="en-US" sz="1800" dirty="0"/>
              <a:t>33% paid by check </a:t>
            </a:r>
          </a:p>
          <a:p>
            <a:pPr lvl="1"/>
            <a:r>
              <a:rPr lang="en-US" sz="1800" dirty="0"/>
              <a:t>68% paid by credit card</a:t>
            </a:r>
          </a:p>
          <a:p>
            <a:pPr lvl="1"/>
            <a:r>
              <a:rPr lang="en-US" sz="1800" dirty="0"/>
              <a:t>Change is 3% toward checks (prob due to software issue)</a:t>
            </a:r>
          </a:p>
          <a:p>
            <a:pPr lvl="2"/>
            <a:r>
              <a:rPr lang="en-US" sz="1800" dirty="0"/>
              <a:t>71% of credit cards by Stripe and 29% by PayPal (legacy subscriptions)</a:t>
            </a:r>
          </a:p>
          <a:p>
            <a:r>
              <a:rPr lang="en-US" sz="2400" b="1" dirty="0" err="1"/>
              <a:t>Misc</a:t>
            </a:r>
            <a:r>
              <a:rPr lang="en-US" sz="2400" b="1" dirty="0"/>
              <a:t> Data</a:t>
            </a:r>
          </a:p>
          <a:p>
            <a:pPr lvl="1"/>
            <a:r>
              <a:rPr lang="en-US" sz="1900" dirty="0"/>
              <a:t>234 members (45%) use auto-renewal (subscription)</a:t>
            </a:r>
          </a:p>
          <a:p>
            <a:pPr lvl="1"/>
            <a:r>
              <a:rPr lang="en-US" sz="1900" dirty="0"/>
              <a:t>18 members (3.5%) have not provided an email address</a:t>
            </a:r>
          </a:p>
          <a:p>
            <a:pPr lvl="1"/>
            <a:r>
              <a:rPr lang="en-US" sz="1900" dirty="0"/>
              <a:t>In the last broadcast email 6 members (1%) emails could not be delivered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447800"/>
            <a:ext cx="7848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/>
              <a:t>Editor/Webmaster Report</a:t>
            </a:r>
            <a:br>
              <a:rPr lang="en-US" sz="5400" b="1" dirty="0"/>
            </a:br>
            <a:r>
              <a:rPr lang="en-US" sz="5400" b="1" dirty="0"/>
              <a:t>Kerch </a:t>
            </a:r>
            <a:r>
              <a:rPr lang="en-US" sz="5400" b="1" dirty="0" err="1"/>
              <a:t>McConlogue</a:t>
            </a:r>
            <a:endParaRPr lang="en-US" sz="5400" b="1" dirty="0"/>
          </a:p>
        </p:txBody>
      </p:sp>
      <p:pic>
        <p:nvPicPr>
          <p:cNvPr id="3" name="Picture 2" descr="A blue and red logo&#10;&#10;Description automatically generated">
            <a:extLst>
              <a:ext uri="{FF2B5EF4-FFF2-40B4-BE49-F238E27FC236}">
                <a16:creationId xmlns:a16="http://schemas.microsoft.com/office/drawing/2014/main" id="{6FDDE66A-E32D-0FDF-465E-111AE403F0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3886200"/>
            <a:ext cx="5791200" cy="228028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93C6E21-8ACA-A8C1-82F6-897C501557A9}"/>
              </a:ext>
            </a:extLst>
          </p:cNvPr>
          <p:cNvSpPr txBox="1"/>
          <p:nvPr/>
        </p:nvSpPr>
        <p:spPr>
          <a:xfrm>
            <a:off x="1550066" y="404256"/>
            <a:ext cx="52828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sz="3600" b="1" i="1" dirty="0">
                <a:solidFill>
                  <a:prstClr val="black"/>
                </a:solidFill>
                <a:cs typeface="Times New Roman" panose="02020603050405020304" pitchFamily="18" charset="0"/>
              </a:rPr>
              <a:t>RootesReview</a:t>
            </a:r>
          </a:p>
          <a:p>
            <a:pPr algn="ctr" defTabSz="685800"/>
            <a:r>
              <a:rPr lang="en-US" sz="2000" b="1" i="1" dirty="0">
                <a:solidFill>
                  <a:prstClr val="black"/>
                </a:solidFill>
                <a:cs typeface="Times New Roman" panose="02020603050405020304" pitchFamily="18" charset="0"/>
              </a:rPr>
              <a:t>Jan 24 – July 24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92EAC08-6FCB-29AB-5AF9-DEC548856C88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346973"/>
          <a:ext cx="3005391" cy="4709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4750">
                  <a:extLst>
                    <a:ext uri="{9D8B030D-6E8A-4147-A177-3AD203B41FA5}">
                      <a16:colId xmlns:a16="http://schemas.microsoft.com/office/drawing/2014/main" val="486136231"/>
                    </a:ext>
                  </a:extLst>
                </a:gridCol>
                <a:gridCol w="774502">
                  <a:extLst>
                    <a:ext uri="{9D8B030D-6E8A-4147-A177-3AD203B41FA5}">
                      <a16:colId xmlns:a16="http://schemas.microsoft.com/office/drawing/2014/main" val="3739179517"/>
                    </a:ext>
                  </a:extLst>
                </a:gridCol>
                <a:gridCol w="1056139">
                  <a:extLst>
                    <a:ext uri="{9D8B030D-6E8A-4147-A177-3AD203B41FA5}">
                      <a16:colId xmlns:a16="http://schemas.microsoft.com/office/drawing/2014/main" val="3082669914"/>
                    </a:ext>
                  </a:extLst>
                </a:gridCol>
              </a:tblGrid>
              <a:tr h="3426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Month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Pages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Cost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7635501"/>
                  </a:ext>
                </a:extLst>
              </a:tr>
              <a:tr h="397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Jan/Feb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$1583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19573739"/>
                  </a:ext>
                </a:extLst>
              </a:tr>
              <a:tr h="397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$1087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02013612"/>
                  </a:ext>
                </a:extLst>
              </a:tr>
              <a:tr h="397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April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01169994"/>
                  </a:ext>
                </a:extLst>
              </a:tr>
              <a:tr h="397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$1079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80299703"/>
                  </a:ext>
                </a:extLst>
              </a:tr>
              <a:tr h="397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$1,758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0059512"/>
                  </a:ext>
                </a:extLst>
              </a:tr>
              <a:tr h="397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July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27745486"/>
                  </a:ext>
                </a:extLst>
              </a:tr>
              <a:tr h="397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August 23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$1,096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9705502"/>
                  </a:ext>
                </a:extLst>
              </a:tr>
              <a:tr h="397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Sept 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$1,096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1389721"/>
                  </a:ext>
                </a:extLst>
              </a:tr>
              <a:tr h="397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Oct 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$1,580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55797366"/>
                  </a:ext>
                </a:extLst>
              </a:tr>
              <a:tr h="397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Nov 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$1,602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64608744"/>
                  </a:ext>
                </a:extLst>
              </a:tr>
              <a:tr h="3970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Dec 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$1,098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2558719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A2BEFBF-F80E-11CB-E180-12A775F6AE06}"/>
              </a:ext>
            </a:extLst>
          </p:cNvPr>
          <p:cNvGraphicFramePr>
            <a:graphicFrameLocks noGrp="1"/>
          </p:cNvGraphicFramePr>
          <p:nvPr/>
        </p:nvGraphicFramePr>
        <p:xfrm>
          <a:off x="4953000" y="2138874"/>
          <a:ext cx="35814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420424087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71125948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943731080"/>
                    </a:ext>
                  </a:extLst>
                </a:gridCol>
              </a:tblGrid>
              <a:tr h="142687">
                <a:tc>
                  <a:txBody>
                    <a:bodyPr/>
                    <a:lstStyle/>
                    <a:p>
                      <a:r>
                        <a:rPr lang="en-US" sz="2000" dirty="0"/>
                        <a:t>Averages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6  </a:t>
                      </a:r>
                      <a:r>
                        <a:rPr lang="en-US" sz="2000" dirty="0" err="1"/>
                        <a:t>mos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12 </a:t>
                      </a:r>
                      <a:r>
                        <a:rPr lang="en-US" sz="2000" dirty="0" err="1"/>
                        <a:t>mos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506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15.3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14.5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103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$ 1285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$ 1278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166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10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9033</TotalTime>
  <Words>2169</Words>
  <Application>Microsoft Office PowerPoint</Application>
  <PresentationFormat>On-screen Show (4:3)</PresentationFormat>
  <Paragraphs>364</Paragraphs>
  <Slides>31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Arial Rounded MT Bold</vt:lpstr>
      <vt:lpstr>Calibri</vt:lpstr>
      <vt:lpstr>Times New Roman</vt:lpstr>
      <vt:lpstr>Office Theme</vt:lpstr>
      <vt:lpstr>TEAE Board of Directors Annual Conference July 2024</vt:lpstr>
      <vt:lpstr>Agenda</vt:lpstr>
      <vt:lpstr>Reports</vt:lpstr>
      <vt:lpstr>PowerPoint Presentation</vt:lpstr>
      <vt:lpstr>TEAE Account Balance Sheet Jan 1-June 30, 2024</vt:lpstr>
      <vt:lpstr>PowerPoint Presentation</vt:lpstr>
      <vt:lpstr>Membership Breakdown as of June 30, 2024</vt:lpstr>
      <vt:lpstr>PowerPoint Presentation</vt:lpstr>
      <vt:lpstr>PowerPoint Presentation</vt:lpstr>
      <vt:lpstr>Bios in RootesReview</vt:lpstr>
      <vt:lpstr>PowerPoint Presentation</vt:lpstr>
      <vt:lpstr>Visitors to the website since May 16</vt:lpstr>
      <vt:lpstr>PowerPoint Presentation</vt:lpstr>
      <vt:lpstr>Old Business </vt:lpstr>
      <vt:lpstr>Three Year Business Plan (3YPC) Update </vt:lpstr>
      <vt:lpstr>Three Year Business Plan (3YPC) Update Remaining Initiatives </vt:lpstr>
      <vt:lpstr>Three Year Business Plan (3YPC) Update Remaining Initiatives </vt:lpstr>
      <vt:lpstr>2024 Elections </vt:lpstr>
      <vt:lpstr>United 41 </vt:lpstr>
      <vt:lpstr>United 42 (2025)</vt:lpstr>
      <vt:lpstr>PowerPoint Presentation</vt:lpstr>
      <vt:lpstr>Donation to TEAE</vt:lpstr>
      <vt:lpstr>SUNI VIII (2026) Update</vt:lpstr>
      <vt:lpstr>New Business</vt:lpstr>
      <vt:lpstr>New Business</vt:lpstr>
      <vt:lpstr>Wrap Up</vt:lpstr>
      <vt:lpstr>Backup Slides</vt:lpstr>
      <vt:lpstr>PowerPoint Presentation</vt:lpstr>
      <vt:lpstr>2021 Balance Sheet</vt:lpstr>
      <vt:lpstr>2020 Balance Sheet</vt:lpstr>
      <vt:lpstr>2019 Balance Sheet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Directors Web Conference February, 2020</dc:title>
  <dc:creator>Jimmy</dc:creator>
  <cp:lastModifiedBy>Kerch McConlogue</cp:lastModifiedBy>
  <cp:revision>110</cp:revision>
  <dcterms:created xsi:type="dcterms:W3CDTF">2020-08-05T12:28:23Z</dcterms:created>
  <dcterms:modified xsi:type="dcterms:W3CDTF">2024-07-24T19:01:09Z</dcterms:modified>
</cp:coreProperties>
</file>